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256" r:id="rId2"/>
    <p:sldId id="261" r:id="rId3"/>
    <p:sldId id="315" r:id="rId4"/>
    <p:sldId id="318" r:id="rId5"/>
    <p:sldId id="316" r:id="rId6"/>
    <p:sldId id="317" r:id="rId7"/>
    <p:sldId id="363" r:id="rId8"/>
    <p:sldId id="319" r:id="rId9"/>
    <p:sldId id="320" r:id="rId10"/>
    <p:sldId id="321" r:id="rId11"/>
    <p:sldId id="323" r:id="rId12"/>
    <p:sldId id="324" r:id="rId13"/>
    <p:sldId id="362" r:id="rId14"/>
    <p:sldId id="325" r:id="rId15"/>
    <p:sldId id="326" r:id="rId16"/>
    <p:sldId id="327" r:id="rId17"/>
    <p:sldId id="328" r:id="rId18"/>
    <p:sldId id="364" r:id="rId19"/>
    <p:sldId id="329" r:id="rId20"/>
    <p:sldId id="330" r:id="rId21"/>
    <p:sldId id="331" r:id="rId22"/>
    <p:sldId id="332" r:id="rId23"/>
    <p:sldId id="333" r:id="rId24"/>
    <p:sldId id="334" r:id="rId25"/>
    <p:sldId id="335" r:id="rId26"/>
    <p:sldId id="336" r:id="rId27"/>
    <p:sldId id="380" r:id="rId28"/>
    <p:sldId id="337" r:id="rId29"/>
    <p:sldId id="340" r:id="rId30"/>
    <p:sldId id="367" r:id="rId31"/>
    <p:sldId id="338" r:id="rId32"/>
    <p:sldId id="339" r:id="rId33"/>
    <p:sldId id="369" r:id="rId34"/>
    <p:sldId id="342" r:id="rId35"/>
    <p:sldId id="368" r:id="rId36"/>
    <p:sldId id="370" r:id="rId37"/>
    <p:sldId id="343" r:id="rId38"/>
    <p:sldId id="366" r:id="rId39"/>
    <p:sldId id="344" r:id="rId40"/>
    <p:sldId id="345" r:id="rId41"/>
    <p:sldId id="346" r:id="rId42"/>
    <p:sldId id="347" r:id="rId43"/>
    <p:sldId id="348" r:id="rId44"/>
    <p:sldId id="351" r:id="rId45"/>
    <p:sldId id="352" r:id="rId46"/>
    <p:sldId id="353" r:id="rId47"/>
    <p:sldId id="354" r:id="rId48"/>
    <p:sldId id="356" r:id="rId49"/>
    <p:sldId id="355" r:id="rId50"/>
    <p:sldId id="358" r:id="rId51"/>
    <p:sldId id="359" r:id="rId52"/>
    <p:sldId id="360" r:id="rId53"/>
    <p:sldId id="373" r:id="rId54"/>
    <p:sldId id="377" r:id="rId55"/>
    <p:sldId id="314" r:id="rId56"/>
    <p:sldId id="378" r:id="rId57"/>
    <p:sldId id="381" r:id="rId58"/>
    <p:sldId id="382" r:id="rId59"/>
    <p:sldId id="379"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1" autoAdjust="0"/>
    <p:restoredTop sz="89952" autoAdjust="0"/>
  </p:normalViewPr>
  <p:slideViewPr>
    <p:cSldViewPr snapToGrid="0" snapToObjects="1">
      <p:cViewPr varScale="1">
        <p:scale>
          <a:sx n="125" d="100"/>
          <a:sy n="125" d="100"/>
        </p:scale>
        <p:origin x="167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CF02F3-A372-E145-9ACF-EC894C0C31FB}" type="datetimeFigureOut">
              <a:rPr lang="it-IT" smtClean="0"/>
              <a:t>28/06/17</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628C69-778E-F64E-BE5F-FBE1FBE313F2}" type="slidenum">
              <a:rPr lang="it-IT" smtClean="0"/>
              <a:t>‹n.›</a:t>
            </a:fld>
            <a:endParaRPr lang="it-IT"/>
          </a:p>
        </p:txBody>
      </p:sp>
    </p:spTree>
    <p:extLst>
      <p:ext uri="{BB962C8B-B14F-4D97-AF65-F5344CB8AC3E}">
        <p14:creationId xmlns:p14="http://schemas.microsoft.com/office/powerpoint/2010/main" val="5594897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0D4008-344B-FE42-8AA9-C93572EC0088}" type="datetimeFigureOut">
              <a:rPr lang="it-IT" smtClean="0"/>
              <a:t>28/06/17</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09ADDF-E111-9C41-ACA0-4644D5F39852}" type="slidenum">
              <a:rPr lang="it-IT" smtClean="0"/>
              <a:t>‹n.›</a:t>
            </a:fld>
            <a:endParaRPr lang="it-IT"/>
          </a:p>
        </p:txBody>
      </p:sp>
    </p:spTree>
    <p:extLst>
      <p:ext uri="{BB962C8B-B14F-4D97-AF65-F5344CB8AC3E}">
        <p14:creationId xmlns:p14="http://schemas.microsoft.com/office/powerpoint/2010/main" val="487737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it-IT" smtClean="0"/>
              <a:t>Fare clic per modificare stile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dirty="0"/>
          </a:p>
        </p:txBody>
      </p:sp>
      <p:sp>
        <p:nvSpPr>
          <p:cNvPr id="4" name="Date Placeholder 3"/>
          <p:cNvSpPr>
            <a:spLocks noGrp="1"/>
          </p:cNvSpPr>
          <p:nvPr>
            <p:ph type="dt" sz="half" idx="10"/>
          </p:nvPr>
        </p:nvSpPr>
        <p:spPr/>
        <p:txBody>
          <a:bodyPr/>
          <a:lstStyle/>
          <a:p>
            <a:fld id="{A320DBAB-5F9C-5C42-A6BF-F6F9D96A5BA5}" type="datetime1">
              <a:rPr lang="it-IT" smtClean="0"/>
              <a:t>28/06/17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‹n.›</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o">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7A17E-106A-2848-AABF-7893CB52F66D}" type="datetime1">
              <a:rPr lang="it-IT" smtClean="0"/>
              <a:t>28/06/17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it-IT" smtClean="0"/>
              <a:t>Fare clic per modificare stile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lvl1pPr>
              <a:defRPr>
                <a:solidFill>
                  <a:schemeClr val="bg1"/>
                </a:solidFill>
              </a:defRPr>
            </a:lvl1pPr>
          </a:lstStyle>
          <a:p>
            <a:fld id="{A50147EB-EC10-0C41-B1FC-D4ECB74E4759}"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magine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it-IT" smtClean="0"/>
              <a:t>Fare clic per modificare stile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lvl1pPr>
              <a:defRPr>
                <a:solidFill>
                  <a:schemeClr val="bg1"/>
                </a:solidFill>
              </a:defRPr>
            </a:lvl1pPr>
          </a:lstStyle>
          <a:p>
            <a:fld id="{5C0E0081-AA8E-8B4A-A5A6-BA504FE0CD72}"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it-IT" smtClean="0"/>
              <a:t>Trascinare l'immagine su un segnaposto o fare clic sull'icona per aggiungerla</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Immagini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it-IT" smtClean="0"/>
              <a:t>Fare clic per modificare stile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lvl1pPr>
              <a:defRPr>
                <a:solidFill>
                  <a:schemeClr val="bg1"/>
                </a:solidFill>
              </a:defRPr>
            </a:lvl1pPr>
          </a:lstStyle>
          <a:p>
            <a:fld id="{293CF9F0-7337-8F4B-A5B8-98CD85B24504}"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it-IT" smtClean="0"/>
              <a:t>Trascinare l'immagine su un segnaposto o fare clic sull'icona per aggiungerla</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it-IT" smtClean="0"/>
              <a:t>Trascinare l'immagine su un segnaposto o fare clic sull'icona per aggiungerla</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it-IT" smtClean="0"/>
              <a:t>Trascinare l'immagine su un segnaposto o fare clic sull'icona per aggiungerla</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4" name="Date Placeholder 3"/>
          <p:cNvSpPr>
            <a:spLocks noGrp="1"/>
          </p:cNvSpPr>
          <p:nvPr>
            <p:ph type="dt" sz="half" idx="10"/>
          </p:nvPr>
        </p:nvSpPr>
        <p:spPr/>
        <p:txBody>
          <a:bodyPr/>
          <a:lstStyle/>
          <a:p>
            <a:fld id="{183EC7D7-335E-5741-95EB-1BA35D6672A2}" type="datetime1">
              <a:rPr lang="it-IT" smtClean="0"/>
              <a:t>28/06/17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it-IT" smtClean="0"/>
              <a:t>Fare clic per modificare stile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4" name="Date Placeholder 3"/>
          <p:cNvSpPr>
            <a:spLocks noGrp="1"/>
          </p:cNvSpPr>
          <p:nvPr>
            <p:ph type="dt" sz="half" idx="10"/>
          </p:nvPr>
        </p:nvSpPr>
        <p:spPr/>
        <p:txBody>
          <a:bodyPr/>
          <a:lstStyle/>
          <a:p>
            <a:fld id="{41B48E8D-9A88-DE42-AA22-003C426E54A0}" type="datetime1">
              <a:rPr lang="it-IT" smtClean="0"/>
              <a:t>28/06/17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rmula di chiusur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33B551-B0DB-D348-87A5-DEA3E4028FA2}" type="datetime1">
              <a:rPr lang="it-IT" smtClean="0"/>
              <a:t>28/06/17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Content Placeholder 2"/>
          <p:cNvSpPr>
            <a:spLocks noGrp="1"/>
          </p:cNvSpPr>
          <p:nvPr>
            <p:ph idx="1"/>
          </p:nvPr>
        </p:nvSpPr>
        <p:spPr/>
        <p:txBody>
          <a:bodyPr/>
          <a:lstStyle>
            <a:lvl5pPr>
              <a:defRPr/>
            </a:lvl5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4" name="Date Placeholder 3"/>
          <p:cNvSpPr>
            <a:spLocks noGrp="1"/>
          </p:cNvSpPr>
          <p:nvPr>
            <p:ph type="dt" sz="half" idx="10"/>
          </p:nvPr>
        </p:nvSpPr>
        <p:spPr/>
        <p:txBody>
          <a:bodyPr/>
          <a:lstStyle/>
          <a:p>
            <a:fld id="{FC39EB3C-8A7D-7F40-BC98-1BB03783DEAD}" type="datetime1">
              <a:rPr lang="it-IT" smtClean="0"/>
              <a:t>28/06/17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it-IT" smtClean="0"/>
              <a:t>Fare clic per modificare stile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lvl1pPr>
              <a:defRPr>
                <a:solidFill>
                  <a:schemeClr val="bg1"/>
                </a:solidFill>
              </a:defRPr>
            </a:lvl1pPr>
          </a:lstStyle>
          <a:p>
            <a:fld id="{C7E25E44-9DBA-0C49-8556-708B916DE669}" type="datetime1">
              <a:rPr lang="it-IT" smtClean="0"/>
              <a:t>28/06/17</a:t>
            </a:fld>
            <a:endParaRPr lang="en-US"/>
          </a:p>
        </p:txBody>
      </p:sp>
      <p:sp>
        <p:nvSpPr>
          <p:cNvPr id="5" name="Footer Placeholder 4"/>
          <p:cNvSpPr>
            <a:spLocks noGrp="1"/>
          </p:cNvSpPr>
          <p:nvPr>
            <p:ph type="ftr" sz="quarter" idx="11"/>
          </p:nvPr>
        </p:nvSpPr>
        <p:spPr>
          <a:xfrm>
            <a:off x="7238999" y="6356350"/>
            <a:ext cx="1446213"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t>‹n.›</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5" name="Date Placeholder 4"/>
          <p:cNvSpPr>
            <a:spLocks noGrp="1"/>
          </p:cNvSpPr>
          <p:nvPr>
            <p:ph type="dt" sz="half" idx="10"/>
          </p:nvPr>
        </p:nvSpPr>
        <p:spPr/>
        <p:txBody>
          <a:bodyPr/>
          <a:lstStyle/>
          <a:p>
            <a:fld id="{3A1F747F-94B5-7D4A-8947-30253789861C}"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7" name="Date Placeholder 6"/>
          <p:cNvSpPr>
            <a:spLocks noGrp="1"/>
          </p:cNvSpPr>
          <p:nvPr>
            <p:ph type="dt" sz="half" idx="10"/>
          </p:nvPr>
        </p:nvSpPr>
        <p:spPr/>
        <p:txBody>
          <a:bodyPr/>
          <a:lstStyle/>
          <a:p>
            <a:fld id="{983E7EFD-0418-8C4A-9824-5D7573E908BB}" type="datetime1">
              <a:rPr lang="it-IT" smtClean="0"/>
              <a:t>28/06/17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uto, sopra e sot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5" name="Date Placeholder 4"/>
          <p:cNvSpPr>
            <a:spLocks noGrp="1"/>
          </p:cNvSpPr>
          <p:nvPr>
            <p:ph type="dt" sz="half" idx="10"/>
          </p:nvPr>
        </p:nvSpPr>
        <p:spPr/>
        <p:txBody>
          <a:bodyPr/>
          <a:lstStyle/>
          <a:p>
            <a:fld id="{3C6BEECA-C44A-704B-A440-8A1B60156DA6}"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5" name="Date Placeholder 4"/>
          <p:cNvSpPr>
            <a:spLocks noGrp="1"/>
          </p:cNvSpPr>
          <p:nvPr>
            <p:ph type="dt" sz="half" idx="10"/>
          </p:nvPr>
        </p:nvSpPr>
        <p:spPr/>
        <p:txBody>
          <a:bodyPr/>
          <a:lstStyle/>
          <a:p>
            <a:fld id="{4EDF08E0-00A9-0548-B647-6E29FAE2CD2C}"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5" name="Date Placeholder 4"/>
          <p:cNvSpPr>
            <a:spLocks noGrp="1"/>
          </p:cNvSpPr>
          <p:nvPr>
            <p:ph type="dt" sz="half" idx="10"/>
          </p:nvPr>
        </p:nvSpPr>
        <p:spPr/>
        <p:txBody>
          <a:bodyPr/>
          <a:lstStyle/>
          <a:p>
            <a:fld id="{5BB5977F-D25C-DB48-9182-0B85DA8CFCEF}" type="datetime1">
              <a:rPr lang="it-IT" smtClean="0"/>
              <a:t>28/06/17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‹n.›</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a:p>
        </p:txBody>
      </p:sp>
      <p:sp>
        <p:nvSpPr>
          <p:cNvPr id="3" name="Date Placeholder 2"/>
          <p:cNvSpPr>
            <a:spLocks noGrp="1"/>
          </p:cNvSpPr>
          <p:nvPr>
            <p:ph type="dt" sz="half" idx="10"/>
          </p:nvPr>
        </p:nvSpPr>
        <p:spPr/>
        <p:txBody>
          <a:bodyPr/>
          <a:lstStyle/>
          <a:p>
            <a:fld id="{1C5A0E9B-A4A9-D349-AF4E-D875EC441B4F}" type="datetime1">
              <a:rPr lang="it-IT" smtClean="0"/>
              <a:t>28/06/17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it-IT" smtClean="0"/>
              <a:t>Fare clic per modificare stile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fld id="{752F2F61-7D25-7D4F-82D4-7154B60C6384}" type="datetime1">
              <a:rPr lang="it-IT" smtClean="0"/>
              <a:t>28/06/17</a:t>
            </a:fld>
            <a:endParaRPr lang="en-US"/>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9F2F5E10-5301-4EE6-90D2-A6C4A3F62BED}"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emf"/><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mailto:mencagli@di.unipi.it" TargetMode="External"/><Relationship Id="rId3" Type="http://schemas.openxmlformats.org/officeDocument/2006/relationships/hyperlink" Target="http://www.di.unipi.it/~mencagl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matplotlib.org/" TargetMode="Externa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matplotlib.sourceforge.net/api/pyplot_api.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jpeg"/><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jpeg"/><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jpeg"/><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jpeg"/><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png"/><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6.png"/><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image" Target="../media/image4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8.png"/><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0.png"/><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2.png"/><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4.png"/><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6.png"/><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8.png"/><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0.png"/><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2.png"/><Relationship Id="rId3"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57199" y="1176348"/>
            <a:ext cx="8228013" cy="1927225"/>
          </a:xfrm>
        </p:spPr>
        <p:txBody>
          <a:bodyPr/>
          <a:lstStyle/>
          <a:p>
            <a:r>
              <a:rPr lang="it-IT" dirty="0" smtClean="0"/>
              <a:t>Programmazione ad alto livello con Python</a:t>
            </a:r>
            <a:endParaRPr lang="it-IT" dirty="0"/>
          </a:p>
        </p:txBody>
      </p:sp>
      <p:sp>
        <p:nvSpPr>
          <p:cNvPr id="3" name="Sottotitolo 2"/>
          <p:cNvSpPr>
            <a:spLocks noGrp="1"/>
          </p:cNvSpPr>
          <p:nvPr>
            <p:ph type="subTitle" idx="1"/>
          </p:nvPr>
        </p:nvSpPr>
        <p:spPr>
          <a:xfrm>
            <a:off x="457199" y="3307976"/>
            <a:ext cx="8228013" cy="1995544"/>
          </a:xfrm>
        </p:spPr>
        <p:txBody>
          <a:bodyPr>
            <a:normAutofit/>
          </a:bodyPr>
          <a:lstStyle/>
          <a:p>
            <a:r>
              <a:rPr lang="it-IT" sz="2400" b="1" u="sng" dirty="0" smtClean="0"/>
              <a:t>Lezione 6: Gestione dei file e guida al pacchetto </a:t>
            </a:r>
            <a:r>
              <a:rPr lang="it-IT" sz="2400" b="1" u="sng" dirty="0" err="1" smtClean="0"/>
              <a:t>MatPlotLib</a:t>
            </a:r>
            <a:r>
              <a:rPr lang="it-IT" sz="2400" b="1" u="sng" dirty="0" smtClean="0"/>
              <a:t>.</a:t>
            </a:r>
          </a:p>
          <a:p>
            <a:endParaRPr lang="it-IT" dirty="0" smtClean="0"/>
          </a:p>
          <a:p>
            <a:r>
              <a:rPr lang="it-IT" dirty="0" smtClean="0"/>
              <a:t>Dr. Gabriele </a:t>
            </a:r>
            <a:r>
              <a:rPr lang="it-IT" dirty="0" err="1" smtClean="0"/>
              <a:t>Mencagli</a:t>
            </a:r>
            <a:endParaRPr lang="it-IT" dirty="0" smtClean="0"/>
          </a:p>
          <a:p>
            <a:r>
              <a:rPr lang="it-IT" dirty="0" smtClean="0"/>
              <a:t>Dipartimento di Informatica</a:t>
            </a:r>
          </a:p>
          <a:p>
            <a:r>
              <a:rPr lang="it-IT" dirty="0" smtClean="0"/>
              <a:t>Università di Pisa</a:t>
            </a:r>
          </a:p>
        </p:txBody>
      </p:sp>
      <p:pic>
        <p:nvPicPr>
          <p:cNvPr id="4" name="Immagine 3" descr="cherubin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975" y="5799229"/>
            <a:ext cx="952920" cy="972912"/>
          </a:xfrm>
          <a:prstGeom prst="rect">
            <a:avLst/>
          </a:prstGeom>
        </p:spPr>
      </p:pic>
      <p:pic>
        <p:nvPicPr>
          <p:cNvPr id="5" name="Immagine 4"/>
          <p:cNvPicPr>
            <a:picLocks noChangeAspect="1"/>
          </p:cNvPicPr>
          <p:nvPr/>
        </p:nvPicPr>
        <p:blipFill>
          <a:blip r:embed="rId3"/>
          <a:stretch>
            <a:fillRect/>
          </a:stretch>
        </p:blipFill>
        <p:spPr>
          <a:xfrm>
            <a:off x="6012047" y="5799229"/>
            <a:ext cx="1052136" cy="1052136"/>
          </a:xfrm>
          <a:prstGeom prst="rect">
            <a:avLst/>
          </a:prstGeom>
        </p:spPr>
      </p:pic>
      <p:sp>
        <p:nvSpPr>
          <p:cNvPr id="6" name="Segnaposto data 5"/>
          <p:cNvSpPr>
            <a:spLocks noGrp="1"/>
          </p:cNvSpPr>
          <p:nvPr>
            <p:ph type="dt" sz="half" idx="10"/>
          </p:nvPr>
        </p:nvSpPr>
        <p:spPr/>
        <p:txBody>
          <a:bodyPr/>
          <a:lstStyle/>
          <a:p>
            <a:fld id="{9E1CE459-2FAE-EB49-945E-878220D8D7B0}" type="datetime1">
              <a:rPr lang="it-IT" smtClean="0"/>
              <a:t>28/06/17</a:t>
            </a:fld>
            <a:endParaRPr lang="en-US"/>
          </a:p>
        </p:txBody>
      </p:sp>
      <p:sp>
        <p:nvSpPr>
          <p:cNvPr id="7" name="Segnaposto numero diapositiva 6"/>
          <p:cNvSpPr>
            <a:spLocks noGrp="1"/>
          </p:cNvSpPr>
          <p:nvPr>
            <p:ph type="sldNum" sz="quarter" idx="12"/>
          </p:nvPr>
        </p:nvSpPr>
        <p:spPr/>
        <p:txBody>
          <a:bodyPr/>
          <a:lstStyle/>
          <a:p>
            <a:fld id="{9F2F5E10-5301-4EE6-90D2-A6C4A3F62BED}" type="slidenum">
              <a:rPr lang="en-US" smtClean="0"/>
              <a:t>1</a:t>
            </a:fld>
            <a:endParaRPr lang="en-US"/>
          </a:p>
        </p:txBody>
      </p:sp>
    </p:spTree>
    <p:extLst>
      <p:ext uri="{BB962C8B-B14F-4D97-AF65-F5344CB8AC3E}">
        <p14:creationId xmlns:p14="http://schemas.microsoft.com/office/powerpoint/2010/main" val="1581233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Opening mode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A list of the </a:t>
            </a:r>
            <a:r>
              <a:rPr lang="it-IT" sz="1800" dirty="0" err="1"/>
              <a:t>different</a:t>
            </a:r>
            <a:r>
              <a:rPr lang="it-IT" sz="1800" dirty="0"/>
              <a:t> </a:t>
            </a:r>
            <a:r>
              <a:rPr lang="it-IT" sz="1800" dirty="0" err="1"/>
              <a:t>modes</a:t>
            </a:r>
            <a:r>
              <a:rPr lang="it-IT" sz="1800" dirty="0"/>
              <a:t> of opening a file:</a:t>
            </a: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10</a:t>
            </a:fld>
            <a:endParaRPr lang="en-US"/>
          </a:p>
        </p:txBody>
      </p:sp>
      <p:graphicFrame>
        <p:nvGraphicFramePr>
          <p:cNvPr id="9" name="Table 3"/>
          <p:cNvGraphicFramePr>
            <a:graphicFrameLocks noGrp="1"/>
          </p:cNvGraphicFramePr>
          <p:nvPr>
            <p:extLst>
              <p:ext uri="{D42A27DB-BD31-4B8C-83A1-F6EECF244321}">
                <p14:modId xmlns:p14="http://schemas.microsoft.com/office/powerpoint/2010/main" val="1443856400"/>
              </p:ext>
            </p:extLst>
          </p:nvPr>
        </p:nvGraphicFramePr>
        <p:xfrm>
          <a:off x="582245" y="1863601"/>
          <a:ext cx="8229600" cy="4369169"/>
        </p:xfrm>
        <a:graphic>
          <a:graphicData uri="http://schemas.openxmlformats.org/drawingml/2006/table">
            <a:tbl>
              <a:tblPr/>
              <a:tblGrid>
                <a:gridCol w="838200"/>
                <a:gridCol w="7391400"/>
              </a:tblGrid>
              <a:tr h="5145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Modes</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Description</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145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r</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 only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The file pointer is placed at the beginning of the file. This is the default mode.</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145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Verdana" charset="0"/>
                          <a:ea typeface="ＭＳ Ｐゴシック" charset="0"/>
                          <a:cs typeface="Lucida Sans Unicode" charset="0"/>
                        </a:rPr>
                        <a:t>rb</a:t>
                      </a:r>
                      <a:endPar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endParaRP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 only </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in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binary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format. The file pointer is placed at the beginning of the file. This is the default mode.</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5145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r+</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both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and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writing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The file pointer will be at the beginning of the file.</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145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Verdana" charset="0"/>
                          <a:ea typeface="ＭＳ Ｐゴシック" charset="0"/>
                          <a:cs typeface="Lucida Sans Unicode" charset="0"/>
                        </a:rPr>
                        <a:t>rb</a:t>
                      </a: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both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and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writing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in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binary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format. The file pointer will be at the beginning of the file.</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5145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w</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writing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only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Overwrites the file if the file exists. </a:t>
                      </a:r>
                      <a:r>
                        <a:rPr kumimoji="0" lang="en-US" sz="1400" b="0" i="1" u="none" strike="noStrike" cap="none" normalizeH="0" baseline="0" dirty="0">
                          <a:ln>
                            <a:noFill/>
                          </a:ln>
                          <a:solidFill>
                            <a:srgbClr val="595959"/>
                          </a:solidFill>
                          <a:effectLst/>
                          <a:latin typeface="Verdana" charset="0"/>
                          <a:ea typeface="ＭＳ Ｐゴシック" charset="0"/>
                          <a:cs typeface="Lucida Sans Unicode" charset="0"/>
                        </a:rPr>
                        <a:t>If the file does not exist, creates a new file for writing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145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Verdana" charset="0"/>
                          <a:ea typeface="ＭＳ Ｐゴシック" charset="0"/>
                          <a:cs typeface="Lucida Sans Unicode" charset="0"/>
                        </a:rPr>
                        <a:t>wb</a:t>
                      </a:r>
                      <a:endPar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endParaRP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writing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only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in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binary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format. Overwrites the file if the file exists. If the file does not exist, creates a new file for writing.</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767459">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w+</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both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writing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and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Overwrites the existing file if the file exists. If the file does not exist, creates a new file for reading and writing.</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Opening mode (2)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A list of the </a:t>
            </a:r>
            <a:r>
              <a:rPr lang="it-IT" sz="1800" dirty="0" err="1"/>
              <a:t>different</a:t>
            </a:r>
            <a:r>
              <a:rPr lang="it-IT" sz="1800" dirty="0"/>
              <a:t> </a:t>
            </a:r>
            <a:r>
              <a:rPr lang="it-IT" sz="1800" dirty="0" err="1"/>
              <a:t>modes</a:t>
            </a:r>
            <a:r>
              <a:rPr lang="it-IT" sz="1800" dirty="0"/>
              <a:t> of opening a </a:t>
            </a:r>
            <a:r>
              <a:rPr lang="it-IT" sz="1800" dirty="0" smtClean="0"/>
              <a:t>file (</a:t>
            </a:r>
            <a:r>
              <a:rPr lang="it-IT" sz="1800" i="1" dirty="0" err="1" smtClean="0"/>
              <a:t>continuining</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11</a:t>
            </a:fld>
            <a:endParaRPr lang="en-US"/>
          </a:p>
        </p:txBody>
      </p:sp>
      <p:graphicFrame>
        <p:nvGraphicFramePr>
          <p:cNvPr id="6" name="Table 3"/>
          <p:cNvGraphicFramePr>
            <a:graphicFrameLocks noGrp="1"/>
          </p:cNvGraphicFramePr>
          <p:nvPr>
            <p:extLst>
              <p:ext uri="{D42A27DB-BD31-4B8C-83A1-F6EECF244321}">
                <p14:modId xmlns:p14="http://schemas.microsoft.com/office/powerpoint/2010/main" val="186962728"/>
              </p:ext>
            </p:extLst>
          </p:nvPr>
        </p:nvGraphicFramePr>
        <p:xfrm>
          <a:off x="533400" y="1901579"/>
          <a:ext cx="8229600" cy="4362878"/>
        </p:xfrm>
        <a:graphic>
          <a:graphicData uri="http://schemas.openxmlformats.org/drawingml/2006/table">
            <a:tbl>
              <a:tblPr/>
              <a:tblGrid>
                <a:gridCol w="685800"/>
                <a:gridCol w="7543800"/>
              </a:tblGrid>
              <a:tr h="808320">
                <a:tc>
                  <a:txBody>
                    <a:bodyPr/>
                    <a:lstStyle/>
                    <a:p>
                      <a:pPr marL="0" marR="0" lvl="0" indent="0" algn="ctr" defTabSz="914400" rtl="0" eaLnBrk="1" fontAlgn="t" latinLnBrk="0" hangingPunct="1">
                        <a:lnSpc>
                          <a:spcPct val="100000"/>
                        </a:lnSpc>
                        <a:spcBef>
                          <a:spcPct val="0"/>
                        </a:spcBef>
                        <a:spcAft>
                          <a:spcPct val="0"/>
                        </a:spcAft>
                        <a:buClrTx/>
                        <a:buSzTx/>
                        <a:buFontTx/>
                        <a:buNone/>
                        <a:tabLst/>
                        <a:defRPr/>
                      </a:pPr>
                      <a:r>
                        <a:rPr kumimoji="0" lang="en-US" sz="1600" b="1" i="0" u="none" strike="noStrike" cap="none" normalizeH="0" baseline="0" dirty="0" err="1" smtClean="0">
                          <a:ln>
                            <a:noFill/>
                          </a:ln>
                          <a:solidFill>
                            <a:srgbClr val="000000"/>
                          </a:solidFill>
                          <a:effectLst/>
                          <a:latin typeface="Verdana" charset="0"/>
                          <a:ea typeface="ＭＳ Ｐゴシック" charset="0"/>
                          <a:cs typeface="Lucida Sans Unicode" charset="0"/>
                        </a:rPr>
                        <a:t>wb</a:t>
                      </a:r>
                      <a:r>
                        <a:rPr kumimoji="0" lang="en-US" sz="1600" b="1" i="0" u="none" strike="noStrike" cap="none" normalizeH="0" baseline="0" dirty="0" smtClean="0">
                          <a:ln>
                            <a:noFill/>
                          </a:ln>
                          <a:solidFill>
                            <a:srgbClr val="000000"/>
                          </a:solidFill>
                          <a:effectLst/>
                          <a:latin typeface="Verdana" charset="0"/>
                          <a:ea typeface="ＭＳ Ｐゴシック" charset="0"/>
                          <a:cs typeface="Lucida Sans Unicode" charset="0"/>
                        </a:rPr>
                        <a:t>+</a:t>
                      </a:r>
                    </a:p>
                    <a:p>
                      <a:pPr marL="0" marR="0" lvl="0" indent="0" algn="ctr" defTabSz="914400" rtl="0" eaLnBrk="1" fontAlgn="t"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endParaRP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rgbClr val="595959"/>
                          </a:solidFill>
                          <a:effectLst/>
                          <a:latin typeface="Verdana" charset="0"/>
                          <a:ea typeface="ＭＳ Ｐゴシック" charset="0"/>
                          <a:cs typeface="Lucida Sans Unicode" charset="0"/>
                        </a:rPr>
                        <a:t>Opens a file for both </a:t>
                      </a:r>
                      <a:r>
                        <a:rPr kumimoji="0" lang="en-US" sz="1400" b="1" i="0" u="none" strike="noStrike" cap="none" normalizeH="0" baseline="0" dirty="0" smtClean="0">
                          <a:ln>
                            <a:noFill/>
                          </a:ln>
                          <a:solidFill>
                            <a:srgbClr val="595959"/>
                          </a:solidFill>
                          <a:effectLst/>
                          <a:latin typeface="Verdana" charset="0"/>
                          <a:ea typeface="ＭＳ Ｐゴシック" charset="0"/>
                          <a:cs typeface="Lucida Sans Unicode" charset="0"/>
                        </a:rPr>
                        <a:t>writing</a:t>
                      </a:r>
                      <a:r>
                        <a:rPr kumimoji="0" lang="en-US" sz="1400" b="0" i="0" u="none" strike="noStrike" cap="none" normalizeH="0" baseline="0" dirty="0" smtClean="0">
                          <a:ln>
                            <a:noFill/>
                          </a:ln>
                          <a:solidFill>
                            <a:srgbClr val="595959"/>
                          </a:solidFill>
                          <a:effectLst/>
                          <a:latin typeface="Verdana" charset="0"/>
                          <a:ea typeface="ＭＳ Ｐゴシック" charset="0"/>
                          <a:cs typeface="Lucida Sans Unicode" charset="0"/>
                        </a:rPr>
                        <a:t> and </a:t>
                      </a:r>
                      <a:r>
                        <a:rPr kumimoji="0" lang="en-US" sz="1400" b="1" i="0" u="none" strike="noStrike" cap="none" normalizeH="0" baseline="0" dirty="0" smtClean="0">
                          <a:ln>
                            <a:noFill/>
                          </a:ln>
                          <a:solidFill>
                            <a:srgbClr val="595959"/>
                          </a:solidFill>
                          <a:effectLst/>
                          <a:latin typeface="Verdana" charset="0"/>
                          <a:ea typeface="ＭＳ Ｐゴシック" charset="0"/>
                          <a:cs typeface="Lucida Sans Unicode" charset="0"/>
                        </a:rPr>
                        <a:t>reading</a:t>
                      </a:r>
                      <a:r>
                        <a:rPr kumimoji="0" lang="en-US" sz="1400" b="0" i="0" u="none" strike="noStrike" cap="none" normalizeH="0" baseline="0" dirty="0" smtClean="0">
                          <a:ln>
                            <a:noFill/>
                          </a:ln>
                          <a:solidFill>
                            <a:srgbClr val="595959"/>
                          </a:solidFill>
                          <a:effectLst/>
                          <a:latin typeface="Verdana" charset="0"/>
                          <a:ea typeface="ＭＳ Ｐゴシック" charset="0"/>
                          <a:cs typeface="Lucida Sans Unicode" charset="0"/>
                        </a:rPr>
                        <a:t> in </a:t>
                      </a:r>
                      <a:r>
                        <a:rPr kumimoji="0" lang="en-US" sz="1400" b="1" i="0" u="none" strike="noStrike" cap="none" normalizeH="0" baseline="0" dirty="0" smtClean="0">
                          <a:ln>
                            <a:noFill/>
                          </a:ln>
                          <a:solidFill>
                            <a:srgbClr val="595959"/>
                          </a:solidFill>
                          <a:effectLst/>
                          <a:latin typeface="Verdana" charset="0"/>
                          <a:ea typeface="ＭＳ Ｐゴシック" charset="0"/>
                          <a:cs typeface="Lucida Sans Unicode" charset="0"/>
                        </a:rPr>
                        <a:t>binary</a:t>
                      </a:r>
                      <a:r>
                        <a:rPr kumimoji="0" lang="en-US" sz="1400" b="0" i="0" u="none" strike="noStrike" cap="none" normalizeH="0" baseline="0" dirty="0" smtClean="0">
                          <a:ln>
                            <a:noFill/>
                          </a:ln>
                          <a:solidFill>
                            <a:srgbClr val="595959"/>
                          </a:solidFill>
                          <a:effectLst/>
                          <a:latin typeface="Verdana" charset="0"/>
                          <a:ea typeface="ＭＳ Ｐゴシック" charset="0"/>
                          <a:cs typeface="Lucida Sans Unicode" charset="0"/>
                        </a:rPr>
                        <a:t> format. Overwrites the existing file if the file exists. If the file does not exist, creates a new file for reading and writing.</a:t>
                      </a:r>
                    </a:p>
                    <a:p>
                      <a:pPr marL="0" marR="0" lvl="0" indent="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endParaRP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E7F3F4"/>
                    </a:solidFill>
                  </a:tcPr>
                </a:tc>
              </a:tr>
              <a:tr h="80832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a</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appending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t>
                      </a:r>
                      <a:r>
                        <a:rPr kumimoji="0" lang="en-US" sz="1400" b="1" i="1" u="none" strike="noStrike" cap="none" normalizeH="0" baseline="0" dirty="0">
                          <a:ln>
                            <a:noFill/>
                          </a:ln>
                          <a:solidFill>
                            <a:srgbClr val="595959"/>
                          </a:solidFill>
                          <a:effectLst/>
                          <a:latin typeface="Verdana" charset="0"/>
                          <a:ea typeface="ＭＳ Ｐゴシック" charset="0"/>
                          <a:cs typeface="Lucida Sans Unicode" charset="0"/>
                        </a:rPr>
                        <a:t>The file pointer is at the end of the file if the file exists</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That is, the file is in the append mode. If the file does not exist, it creates a new file for writing.</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80832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Verdana" charset="0"/>
                          <a:ea typeface="ＭＳ Ｐゴシック" charset="0"/>
                          <a:cs typeface="Lucida Sans Unicode" charset="0"/>
                        </a:rPr>
                        <a:t>ab</a:t>
                      </a:r>
                      <a:endPar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endParaRP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appending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in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binary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format. The file pointer is at the end of the file if the file exists. That is, the file is in the append mode. If the file does not exist, it creates a new file for writing.</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80832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a+</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both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appending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and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The file pointer is at the end of the file if the file exists. The file opens in the append mode. If the file does not exist, it creates a new file for reading and writing.</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107495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Verdana" charset="0"/>
                          <a:ea typeface="ＭＳ Ｐゴシック" charset="0"/>
                          <a:cs typeface="Lucida Sans Unicode" charset="0"/>
                        </a:rPr>
                        <a:t>ab</a:t>
                      </a:r>
                      <a:r>
                        <a:rPr kumimoji="0" lang="en-US" sz="1600" b="1" i="0" u="none" strike="noStrike" cap="none" normalizeH="0" baseline="0" dirty="0">
                          <a:ln>
                            <a:noFill/>
                          </a:ln>
                          <a:solidFill>
                            <a:srgbClr val="000000"/>
                          </a:solidFill>
                          <a:effectLst/>
                          <a:latin typeface="Verdana" charset="0"/>
                          <a:ea typeface="ＭＳ Ｐゴシック" charset="0"/>
                          <a:cs typeface="Lucida Sans Unicode" charset="0"/>
                        </a:rPr>
                        <a:t>+</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Opens a file for both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appending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and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reading</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in </a:t>
                      </a:r>
                      <a:r>
                        <a:rPr kumimoji="0" lang="en-US" sz="1400" b="1" i="0" u="none" strike="noStrike" cap="none" normalizeH="0" baseline="0" dirty="0">
                          <a:ln>
                            <a:noFill/>
                          </a:ln>
                          <a:solidFill>
                            <a:srgbClr val="595959"/>
                          </a:solidFill>
                          <a:effectLst/>
                          <a:latin typeface="Verdana" charset="0"/>
                          <a:ea typeface="ＭＳ Ｐゴシック" charset="0"/>
                          <a:cs typeface="Lucida Sans Unicode" charset="0"/>
                        </a:rPr>
                        <a:t>binary</a:t>
                      </a:r>
                      <a:r>
                        <a:rPr kumimoji="0" lang="en-US" sz="1400" b="0" i="0" u="none" strike="noStrike" cap="none" normalizeH="0" baseline="0" dirty="0">
                          <a:ln>
                            <a:noFill/>
                          </a:ln>
                          <a:solidFill>
                            <a:srgbClr val="595959"/>
                          </a:solidFill>
                          <a:effectLst/>
                          <a:latin typeface="Verdana" charset="0"/>
                          <a:ea typeface="ＭＳ Ｐゴシック" charset="0"/>
                          <a:cs typeface="Lucida Sans Unicode" charset="0"/>
                        </a:rPr>
                        <a:t> format. The file pointer is at the end of the file if the file exists. The file opens in the append mode. If the file does not exist, it creates a new file for reading and writing.</a:t>
                      </a:r>
                    </a:p>
                  </a:txBody>
                  <a:tcPr marL="9525" marR="9525"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File </a:t>
            </a:r>
            <a:r>
              <a:rPr lang="it-IT" dirty="0" err="1" smtClean="0"/>
              <a:t>attributes</a:t>
            </a:r>
            <a:r>
              <a:rPr lang="it-IT" dirty="0" smtClean="0"/>
              <a:t>	</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Once </a:t>
            </a:r>
            <a:r>
              <a:rPr lang="it-IT" sz="1800" dirty="0"/>
              <a:t>a </a:t>
            </a:r>
            <a:r>
              <a:rPr lang="it-IT" sz="1800" b="1" dirty="0"/>
              <a:t>file</a:t>
            </a:r>
            <a:r>
              <a:rPr lang="it-IT" sz="1800" dirty="0"/>
              <a:t> </a:t>
            </a:r>
            <a:r>
              <a:rPr lang="it-IT" sz="1800" dirty="0" err="1"/>
              <a:t>is</a:t>
            </a:r>
            <a:r>
              <a:rPr lang="it-IT" sz="1800" dirty="0"/>
              <a:t> </a:t>
            </a:r>
            <a:r>
              <a:rPr lang="it-IT" sz="1800" dirty="0" err="1"/>
              <a:t>opened</a:t>
            </a:r>
            <a:r>
              <a:rPr lang="it-IT" sz="1800" dirty="0"/>
              <a:t> and </a:t>
            </a:r>
            <a:r>
              <a:rPr lang="it-IT" sz="1800" dirty="0" err="1"/>
              <a:t>you</a:t>
            </a:r>
            <a:r>
              <a:rPr lang="it-IT" sz="1800" dirty="0"/>
              <a:t> </a:t>
            </a:r>
            <a:r>
              <a:rPr lang="it-IT" sz="1800" dirty="0" err="1"/>
              <a:t>have</a:t>
            </a:r>
            <a:r>
              <a:rPr lang="it-IT" sz="1800" dirty="0"/>
              <a:t> </a:t>
            </a:r>
            <a:r>
              <a:rPr lang="it-IT" sz="1800" dirty="0" err="1"/>
              <a:t>one</a:t>
            </a:r>
            <a:r>
              <a:rPr lang="it-IT" sz="1800" dirty="0"/>
              <a:t> </a:t>
            </a:r>
            <a:r>
              <a:rPr lang="it-IT" sz="1800" b="1" dirty="0"/>
              <a:t>file </a:t>
            </a:r>
            <a:r>
              <a:rPr lang="it-IT" sz="1800" b="1" dirty="0" err="1"/>
              <a:t>object</a:t>
            </a:r>
            <a:r>
              <a:rPr lang="it-IT" sz="1800" dirty="0"/>
              <a:t>, </a:t>
            </a:r>
            <a:r>
              <a:rPr lang="it-IT" sz="1800" dirty="0" err="1"/>
              <a:t>you</a:t>
            </a:r>
            <a:r>
              <a:rPr lang="it-IT" sz="1800" dirty="0"/>
              <a:t> can </a:t>
            </a:r>
            <a:r>
              <a:rPr lang="it-IT" sz="1800" dirty="0" err="1"/>
              <a:t>get</a:t>
            </a:r>
            <a:r>
              <a:rPr lang="it-IT" sz="1800" dirty="0"/>
              <a:t> </a:t>
            </a:r>
            <a:r>
              <a:rPr lang="it-IT" sz="1800" dirty="0" err="1"/>
              <a:t>various</a:t>
            </a:r>
            <a:r>
              <a:rPr lang="it-IT" sz="1800" dirty="0"/>
              <a:t> information </a:t>
            </a:r>
            <a:r>
              <a:rPr lang="it-IT" sz="1800" dirty="0" err="1"/>
              <a:t>related</a:t>
            </a:r>
            <a:r>
              <a:rPr lang="it-IT" sz="1800" dirty="0"/>
              <a:t> to </a:t>
            </a:r>
            <a:r>
              <a:rPr lang="it-IT" sz="1800" dirty="0" err="1"/>
              <a:t>that</a:t>
            </a:r>
            <a:r>
              <a:rPr lang="it-IT" sz="1800" dirty="0"/>
              <a:t> </a:t>
            </a:r>
            <a:r>
              <a:rPr lang="it-IT" sz="1800" dirty="0" smtClean="0"/>
              <a:t>file.</a:t>
            </a:r>
            <a:r>
              <a:rPr lang="it-IT" sz="1800" dirty="0"/>
              <a:t> </a:t>
            </a:r>
            <a:r>
              <a:rPr lang="it-IT" sz="1800" dirty="0" smtClean="0"/>
              <a:t>Here </a:t>
            </a:r>
            <a:r>
              <a:rPr lang="it-IT" sz="1800" dirty="0" err="1"/>
              <a:t>is</a:t>
            </a:r>
            <a:r>
              <a:rPr lang="it-IT" sz="1800" dirty="0"/>
              <a:t> a list of </a:t>
            </a:r>
            <a:r>
              <a:rPr lang="it-IT" sz="1800" dirty="0" err="1"/>
              <a:t>all</a:t>
            </a:r>
            <a:r>
              <a:rPr lang="it-IT" sz="1800" dirty="0"/>
              <a:t> </a:t>
            </a:r>
            <a:r>
              <a:rPr lang="it-IT" sz="1800" dirty="0" err="1"/>
              <a:t>attributes</a:t>
            </a:r>
            <a:r>
              <a:rPr lang="it-IT" sz="1800" dirty="0"/>
              <a:t> </a:t>
            </a:r>
            <a:r>
              <a:rPr lang="it-IT" sz="1800" dirty="0" err="1"/>
              <a:t>related</a:t>
            </a:r>
            <a:r>
              <a:rPr lang="it-IT" sz="1800" dirty="0"/>
              <a:t> to file </a:t>
            </a:r>
            <a:r>
              <a:rPr lang="it-IT" sz="1800" dirty="0" err="1"/>
              <a:t>object</a:t>
            </a:r>
            <a:r>
              <a:rPr lang="it-IT" sz="1800" dirty="0" smtClean="0"/>
              <a:t>:</a:t>
            </a:r>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spcBef>
                <a:spcPts val="800"/>
              </a:spcBef>
            </a:pPr>
            <a:r>
              <a:rPr lang="en-US" sz="1800" dirty="0"/>
              <a:t>Example:</a:t>
            </a:r>
          </a:p>
          <a:p>
            <a:pPr lvl="1">
              <a:buFontTx/>
              <a:buNone/>
            </a:pPr>
            <a:r>
              <a:rPr lang="en-US" sz="1800" b="1" dirty="0" err="1">
                <a:latin typeface="Courier New" charset="0"/>
                <a:ea typeface="ＭＳ Ｐゴシック" charset="0"/>
                <a:cs typeface="Courier New" charset="0"/>
              </a:rPr>
              <a:t>fo</a:t>
            </a:r>
            <a:r>
              <a:rPr lang="en-US" sz="1800" b="1" dirty="0">
                <a:latin typeface="Courier New" charset="0"/>
                <a:ea typeface="ＭＳ Ｐゴシック" charset="0"/>
                <a:cs typeface="Courier New" charset="0"/>
              </a:rPr>
              <a:t> = open("</a:t>
            </a:r>
            <a:r>
              <a:rPr lang="en-US" sz="1800" b="1" dirty="0" err="1">
                <a:latin typeface="Courier New" charset="0"/>
                <a:ea typeface="ＭＳ Ｐゴシック" charset="0"/>
                <a:cs typeface="Courier New" charset="0"/>
              </a:rPr>
              <a:t>foo.txt</a:t>
            </a:r>
            <a:r>
              <a:rPr lang="en-US" sz="1800" b="1" dirty="0">
                <a:latin typeface="Courier New" charset="0"/>
                <a:ea typeface="ＭＳ Ｐゴシック" charset="0"/>
                <a:cs typeface="Courier New" charset="0"/>
              </a:rPr>
              <a:t>", "</a:t>
            </a:r>
            <a:r>
              <a:rPr lang="en-US" sz="1800" b="1" dirty="0" err="1">
                <a:latin typeface="Courier New" charset="0"/>
                <a:ea typeface="ＭＳ Ｐゴシック" charset="0"/>
                <a:cs typeface="Courier New" charset="0"/>
              </a:rPr>
              <a:t>wb</a:t>
            </a:r>
            <a:r>
              <a:rPr lang="en-US" sz="1800" b="1" dirty="0">
                <a:latin typeface="Courier New" charset="0"/>
                <a:ea typeface="ＭＳ Ｐゴシック" charset="0"/>
                <a:cs typeface="Courier New" charset="0"/>
              </a:rPr>
              <a:t>") </a:t>
            </a:r>
          </a:p>
          <a:p>
            <a:pPr lvl="1">
              <a:buFontTx/>
              <a:buNone/>
            </a:pPr>
            <a:r>
              <a:rPr lang="en-US" sz="1800" b="1" dirty="0">
                <a:latin typeface="Courier New" charset="0"/>
                <a:ea typeface="ＭＳ Ｐゴシック" charset="0"/>
                <a:cs typeface="Courier New" charset="0"/>
              </a:rPr>
              <a:t>print "Name of the file: ", </a:t>
            </a:r>
            <a:r>
              <a:rPr lang="en-US" sz="1800" b="1" dirty="0" err="1">
                <a:latin typeface="Courier New" charset="0"/>
                <a:ea typeface="ＭＳ Ｐゴシック" charset="0"/>
                <a:cs typeface="Courier New" charset="0"/>
              </a:rPr>
              <a:t>fo.name</a:t>
            </a:r>
            <a:r>
              <a:rPr lang="en-US" sz="1800" b="1" dirty="0">
                <a:latin typeface="Courier New" charset="0"/>
                <a:ea typeface="ＭＳ Ｐゴシック" charset="0"/>
                <a:cs typeface="Courier New" charset="0"/>
              </a:rPr>
              <a:t> </a:t>
            </a:r>
          </a:p>
          <a:p>
            <a:pPr lvl="1">
              <a:buFontTx/>
              <a:buNone/>
            </a:pPr>
            <a:r>
              <a:rPr lang="en-US" sz="1800" b="1" dirty="0">
                <a:latin typeface="Courier New" charset="0"/>
                <a:ea typeface="ＭＳ Ｐゴシック" charset="0"/>
                <a:cs typeface="Courier New" charset="0"/>
              </a:rPr>
              <a:t>print "Closed or not : ", </a:t>
            </a:r>
            <a:r>
              <a:rPr lang="en-US" sz="1800" b="1" dirty="0" err="1">
                <a:latin typeface="Courier New" charset="0"/>
                <a:ea typeface="ＭＳ Ｐゴシック" charset="0"/>
                <a:cs typeface="Courier New" charset="0"/>
              </a:rPr>
              <a:t>fo.closed</a:t>
            </a:r>
            <a:r>
              <a:rPr lang="en-US" sz="1800" b="1" dirty="0">
                <a:latin typeface="Courier New" charset="0"/>
                <a:ea typeface="ＭＳ Ｐゴシック" charset="0"/>
                <a:cs typeface="Courier New" charset="0"/>
              </a:rPr>
              <a:t> </a:t>
            </a:r>
          </a:p>
          <a:p>
            <a:pPr lvl="1">
              <a:buFontTx/>
              <a:buNone/>
            </a:pPr>
            <a:r>
              <a:rPr lang="en-US" sz="1800" b="1" dirty="0">
                <a:latin typeface="Courier New" charset="0"/>
                <a:ea typeface="ＭＳ Ｐゴシック" charset="0"/>
                <a:cs typeface="Courier New" charset="0"/>
              </a:rPr>
              <a:t>print "Opening mode : ", </a:t>
            </a:r>
            <a:r>
              <a:rPr lang="en-US" sz="1800" b="1" dirty="0" err="1">
                <a:latin typeface="Courier New" charset="0"/>
                <a:ea typeface="ＭＳ Ｐゴシック" charset="0"/>
                <a:cs typeface="Courier New" charset="0"/>
              </a:rPr>
              <a:t>fo.mode</a:t>
            </a:r>
            <a:r>
              <a:rPr lang="en-US" sz="1800" b="1" dirty="0">
                <a:latin typeface="Courier New" charset="0"/>
                <a:ea typeface="ＭＳ Ｐゴシック" charset="0"/>
                <a:cs typeface="Courier New" charset="0"/>
              </a:rPr>
              <a:t> </a:t>
            </a:r>
          </a:p>
          <a:p>
            <a:pPr algn="just">
              <a:spcBef>
                <a:spcPts val="800"/>
              </a:spcBef>
              <a:spcAft>
                <a:spcPts val="800"/>
              </a:spcAft>
            </a:pPr>
            <a:endParaRPr lang="it-IT" sz="1800" dirty="0"/>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12</a:t>
            </a:fld>
            <a:endParaRPr lang="en-US"/>
          </a:p>
        </p:txBody>
      </p:sp>
      <p:graphicFrame>
        <p:nvGraphicFramePr>
          <p:cNvPr id="6" name="Table 4"/>
          <p:cNvGraphicFramePr>
            <a:graphicFrameLocks noGrp="1"/>
          </p:cNvGraphicFramePr>
          <p:nvPr>
            <p:extLst>
              <p:ext uri="{D42A27DB-BD31-4B8C-83A1-F6EECF244321}">
                <p14:modId xmlns:p14="http://schemas.microsoft.com/office/powerpoint/2010/main" val="3413572713"/>
              </p:ext>
            </p:extLst>
          </p:nvPr>
        </p:nvGraphicFramePr>
        <p:xfrm>
          <a:off x="949569" y="2399323"/>
          <a:ext cx="7543800" cy="1981200"/>
        </p:xfrm>
        <a:graphic>
          <a:graphicData uri="http://schemas.openxmlformats.org/drawingml/2006/table">
            <a:tbl>
              <a:tblPr firstRow="1" bandRow="1">
                <a:tableStyleId>{5C22544A-7EE6-4342-B048-85BDC9FD1C3A}</a:tableStyleId>
              </a:tblPr>
              <a:tblGrid>
                <a:gridCol w="1603058"/>
                <a:gridCol w="5940742"/>
              </a:tblGrid>
              <a:tr h="370959">
                <a:tc>
                  <a:txBody>
                    <a:bodyPr/>
                    <a:lstStyle/>
                    <a:p>
                      <a:pPr algn="ctr" fontAlgn="ctr"/>
                      <a:r>
                        <a:rPr lang="en-US" sz="1600" b="1" i="0" u="none" strike="noStrike" dirty="0">
                          <a:solidFill>
                            <a:srgbClr val="000000"/>
                          </a:solidFill>
                          <a:latin typeface="Verdana"/>
                        </a:rPr>
                        <a:t>Attribute</a:t>
                      </a:r>
                    </a:p>
                  </a:txBody>
                  <a:tcPr marL="9525" marR="9525" marT="9528" marB="0" anchor="ctr"/>
                </a:tc>
                <a:tc>
                  <a:txBody>
                    <a:bodyPr/>
                    <a:lstStyle/>
                    <a:p>
                      <a:pPr algn="ctr" fontAlgn="ctr"/>
                      <a:r>
                        <a:rPr lang="en-US" sz="1600" b="1" i="0" u="none" strike="noStrike">
                          <a:solidFill>
                            <a:srgbClr val="000000"/>
                          </a:solidFill>
                          <a:latin typeface="Verdana"/>
                        </a:rPr>
                        <a:t>Description</a:t>
                      </a:r>
                    </a:p>
                  </a:txBody>
                  <a:tcPr marL="9525" marR="9525" marT="9528" marB="0" anchor="ctr"/>
                </a:tc>
              </a:tr>
              <a:tr h="370959">
                <a:tc>
                  <a:txBody>
                    <a:bodyPr/>
                    <a:lstStyle/>
                    <a:p>
                      <a:pPr algn="l" fontAlgn="t"/>
                      <a:r>
                        <a:rPr lang="en-US" sz="1600" b="1" i="0" u="none" strike="noStrike" dirty="0" err="1">
                          <a:solidFill>
                            <a:srgbClr val="000000"/>
                          </a:solidFill>
                          <a:latin typeface="Verdana"/>
                        </a:rPr>
                        <a:t>file.closed</a:t>
                      </a:r>
                      <a:endParaRPr lang="en-US" sz="1600" b="1" i="0" u="none" strike="noStrike" dirty="0">
                        <a:solidFill>
                          <a:srgbClr val="000000"/>
                        </a:solidFill>
                        <a:latin typeface="Verdana"/>
                      </a:endParaRPr>
                    </a:p>
                  </a:txBody>
                  <a:tcPr marL="9525" marR="9525" marT="9528" marB="0"/>
                </a:tc>
                <a:tc>
                  <a:txBody>
                    <a:bodyPr/>
                    <a:lstStyle/>
                    <a:p>
                      <a:pPr algn="l" fontAlgn="t"/>
                      <a:r>
                        <a:rPr lang="en-US" sz="1600" b="0" i="0" u="none" strike="noStrike">
                          <a:solidFill>
                            <a:schemeClr val="tx1">
                              <a:lumMod val="65000"/>
                              <a:lumOff val="35000"/>
                            </a:schemeClr>
                          </a:solidFill>
                          <a:latin typeface="Verdana"/>
                        </a:rPr>
                        <a:t>Returns true if file is closed, false otherwise.</a:t>
                      </a:r>
                    </a:p>
                  </a:txBody>
                  <a:tcPr marL="9525" marR="9525" marT="9528" marB="0"/>
                </a:tc>
              </a:tr>
              <a:tr h="370959">
                <a:tc>
                  <a:txBody>
                    <a:bodyPr/>
                    <a:lstStyle/>
                    <a:p>
                      <a:pPr algn="l" fontAlgn="t"/>
                      <a:r>
                        <a:rPr lang="en-US" sz="1600" b="1" i="0" u="none" strike="noStrike" dirty="0" err="1">
                          <a:solidFill>
                            <a:srgbClr val="000000"/>
                          </a:solidFill>
                          <a:latin typeface="Verdana"/>
                        </a:rPr>
                        <a:t>file.mode</a:t>
                      </a:r>
                      <a:endParaRPr lang="en-US" sz="1600" b="1" i="0" u="none" strike="noStrike" dirty="0">
                        <a:solidFill>
                          <a:srgbClr val="000000"/>
                        </a:solidFill>
                        <a:latin typeface="Verdana"/>
                      </a:endParaRPr>
                    </a:p>
                  </a:txBody>
                  <a:tcPr marL="9525" marR="9525" marT="9528" marB="0"/>
                </a:tc>
                <a:tc>
                  <a:txBody>
                    <a:bodyPr/>
                    <a:lstStyle/>
                    <a:p>
                      <a:pPr algn="l" fontAlgn="t"/>
                      <a:r>
                        <a:rPr lang="en-US" sz="1600" b="0" i="0" u="none" strike="noStrike" dirty="0">
                          <a:solidFill>
                            <a:schemeClr val="tx1">
                              <a:lumMod val="65000"/>
                              <a:lumOff val="35000"/>
                            </a:schemeClr>
                          </a:solidFill>
                          <a:latin typeface="Verdana"/>
                        </a:rPr>
                        <a:t>Returns access mode with which file was opened.</a:t>
                      </a:r>
                    </a:p>
                  </a:txBody>
                  <a:tcPr marL="9525" marR="9525" marT="9528" marB="0"/>
                </a:tc>
              </a:tr>
              <a:tr h="370959">
                <a:tc>
                  <a:txBody>
                    <a:bodyPr/>
                    <a:lstStyle/>
                    <a:p>
                      <a:pPr algn="l" fontAlgn="t"/>
                      <a:r>
                        <a:rPr lang="en-US" sz="1600" b="1" i="0" u="none" strike="noStrike">
                          <a:solidFill>
                            <a:srgbClr val="000000"/>
                          </a:solidFill>
                          <a:latin typeface="Verdana"/>
                        </a:rPr>
                        <a:t>file.name</a:t>
                      </a:r>
                    </a:p>
                  </a:txBody>
                  <a:tcPr marL="9525" marR="9525" marT="9528" marB="0"/>
                </a:tc>
                <a:tc>
                  <a:txBody>
                    <a:bodyPr/>
                    <a:lstStyle/>
                    <a:p>
                      <a:pPr algn="l" fontAlgn="t"/>
                      <a:r>
                        <a:rPr lang="en-US" sz="1600" b="0" i="0" u="none" strike="noStrike" dirty="0">
                          <a:solidFill>
                            <a:schemeClr val="tx1">
                              <a:lumMod val="65000"/>
                              <a:lumOff val="35000"/>
                            </a:schemeClr>
                          </a:solidFill>
                          <a:latin typeface="Verdana"/>
                        </a:rPr>
                        <a:t>Returns name of the file.</a:t>
                      </a:r>
                    </a:p>
                  </a:txBody>
                  <a:tcPr marL="9525" marR="9525" marT="9528" marB="0"/>
                </a:tc>
              </a:tr>
              <a:tr h="497364">
                <a:tc>
                  <a:txBody>
                    <a:bodyPr/>
                    <a:lstStyle/>
                    <a:p>
                      <a:pPr algn="l" fontAlgn="t"/>
                      <a:r>
                        <a:rPr lang="en-US" sz="1600" b="1" i="0" u="none" strike="noStrike" dirty="0" err="1">
                          <a:solidFill>
                            <a:srgbClr val="000000"/>
                          </a:solidFill>
                          <a:latin typeface="Verdana"/>
                        </a:rPr>
                        <a:t>file.softspace</a:t>
                      </a:r>
                      <a:endParaRPr lang="en-US" sz="1600" b="1" i="0" u="none" strike="noStrike" dirty="0">
                        <a:solidFill>
                          <a:srgbClr val="000000"/>
                        </a:solidFill>
                        <a:latin typeface="Verdana"/>
                      </a:endParaRPr>
                    </a:p>
                  </a:txBody>
                  <a:tcPr marL="9525" marR="9525" marT="9528" marB="0"/>
                </a:tc>
                <a:tc>
                  <a:txBody>
                    <a:bodyPr/>
                    <a:lstStyle/>
                    <a:p>
                      <a:pPr algn="l" fontAlgn="t"/>
                      <a:r>
                        <a:rPr lang="en-US" sz="1600" b="0" i="0" u="none" strike="noStrike" dirty="0">
                          <a:solidFill>
                            <a:schemeClr val="tx1">
                              <a:lumMod val="65000"/>
                              <a:lumOff val="35000"/>
                            </a:schemeClr>
                          </a:solidFill>
                          <a:latin typeface="Verdana"/>
                        </a:rPr>
                        <a:t>Returns false if space explicitly required with print, true otherwise.</a:t>
                      </a:r>
                    </a:p>
                  </a:txBody>
                  <a:tcPr marL="9525" marR="9525" marT="9528" marB="0"/>
                </a:tc>
              </a:tr>
            </a:tbl>
          </a:graphicData>
        </a:graphic>
      </p:graphicFrame>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Close a file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0" indent="0" algn="ctr">
              <a:spcBef>
                <a:spcPts val="800"/>
              </a:spcBef>
              <a:spcAft>
                <a:spcPts val="800"/>
              </a:spcAft>
              <a:buNone/>
            </a:pPr>
            <a:r>
              <a:rPr lang="it-IT" sz="1800" b="1" dirty="0" err="1">
                <a:solidFill>
                  <a:srgbClr val="002060"/>
                </a:solidFill>
                <a:latin typeface="Courier New"/>
                <a:cs typeface="Courier New"/>
              </a:rPr>
              <a:t>fileobj.</a:t>
            </a:r>
            <a:r>
              <a:rPr lang="it-IT" sz="1800" b="1" dirty="0" err="1" smtClean="0">
                <a:solidFill>
                  <a:srgbClr val="002060"/>
                </a:solidFill>
                <a:latin typeface="Courier New"/>
                <a:cs typeface="Courier New"/>
              </a:rPr>
              <a:t>close</a:t>
            </a:r>
            <a:r>
              <a:rPr lang="it-IT" sz="1800" b="1" dirty="0" smtClean="0">
                <a:solidFill>
                  <a:srgbClr val="002060"/>
                </a:solidFill>
                <a:latin typeface="Courier New"/>
                <a:cs typeface="Courier New"/>
              </a:rPr>
              <a:t>()</a:t>
            </a:r>
          </a:p>
          <a:p>
            <a:pPr algn="just">
              <a:spcBef>
                <a:spcPts val="800"/>
              </a:spcBef>
              <a:spcAft>
                <a:spcPts val="800"/>
              </a:spcAft>
            </a:pPr>
            <a:r>
              <a:rPr lang="it-IT" sz="1800" dirty="0" smtClean="0"/>
              <a:t>Method </a:t>
            </a:r>
            <a:r>
              <a:rPr lang="it-IT" sz="1800" dirty="0"/>
              <a:t>of a file </a:t>
            </a:r>
            <a:r>
              <a:rPr lang="it-IT" sz="1800" dirty="0" err="1"/>
              <a:t>object</a:t>
            </a:r>
            <a:r>
              <a:rPr lang="it-IT" sz="1800" dirty="0"/>
              <a:t> </a:t>
            </a:r>
            <a:r>
              <a:rPr lang="it-IT" sz="1800" dirty="0" err="1"/>
              <a:t>flushes</a:t>
            </a:r>
            <a:r>
              <a:rPr lang="it-IT" sz="1800" dirty="0"/>
              <a:t> </a:t>
            </a:r>
            <a:r>
              <a:rPr lang="it-IT" sz="1800" dirty="0" err="1"/>
              <a:t>any</a:t>
            </a:r>
            <a:r>
              <a:rPr lang="it-IT" sz="1800" dirty="0"/>
              <a:t> </a:t>
            </a:r>
            <a:r>
              <a:rPr lang="it-IT" sz="1800" dirty="0" err="1"/>
              <a:t>unwritten</a:t>
            </a:r>
            <a:r>
              <a:rPr lang="it-IT" sz="1800" dirty="0"/>
              <a:t> information and </a:t>
            </a:r>
            <a:r>
              <a:rPr lang="it-IT" sz="1800" dirty="0" err="1"/>
              <a:t>closes</a:t>
            </a:r>
            <a:r>
              <a:rPr lang="it-IT" sz="1800" dirty="0"/>
              <a:t> the file </a:t>
            </a:r>
            <a:r>
              <a:rPr lang="it-IT" sz="1800" dirty="0" err="1"/>
              <a:t>object</a:t>
            </a:r>
            <a:r>
              <a:rPr lang="it-IT" sz="1800" dirty="0"/>
              <a:t>, </a:t>
            </a:r>
            <a:r>
              <a:rPr lang="it-IT" sz="1800" dirty="0" err="1"/>
              <a:t>after</a:t>
            </a:r>
            <a:r>
              <a:rPr lang="it-IT" sz="1800" dirty="0"/>
              <a:t> </a:t>
            </a:r>
            <a:r>
              <a:rPr lang="it-IT" sz="1800" dirty="0" err="1"/>
              <a:t>which</a:t>
            </a:r>
            <a:r>
              <a:rPr lang="it-IT" sz="1800" dirty="0"/>
              <a:t> no more </a:t>
            </a:r>
            <a:r>
              <a:rPr lang="it-IT" sz="1800" dirty="0" err="1"/>
              <a:t>writing</a:t>
            </a:r>
            <a:r>
              <a:rPr lang="it-IT" sz="1800" dirty="0"/>
              <a:t> can be </a:t>
            </a:r>
            <a:r>
              <a:rPr lang="it-IT" sz="1800" dirty="0" err="1"/>
              <a:t>done</a:t>
            </a:r>
            <a:r>
              <a:rPr lang="it-IT" sz="1800" dirty="0" smtClean="0"/>
              <a:t>.</a:t>
            </a:r>
            <a:endParaRPr lang="it-IT" sz="1800" dirty="0"/>
          </a:p>
          <a:p>
            <a:pPr algn="just">
              <a:spcBef>
                <a:spcPts val="800"/>
              </a:spcBef>
              <a:spcAft>
                <a:spcPts val="800"/>
              </a:spcAft>
            </a:pPr>
            <a:r>
              <a:rPr lang="it-IT" sz="1800" i="1" u="sng" dirty="0" err="1" smtClean="0"/>
              <a:t>Python</a:t>
            </a:r>
            <a:r>
              <a:rPr lang="it-IT" sz="1800" i="1" u="sng" dirty="0" smtClean="0"/>
              <a:t> </a:t>
            </a:r>
            <a:r>
              <a:rPr lang="it-IT" sz="1800" i="1" u="sng" dirty="0" err="1"/>
              <a:t>automatically</a:t>
            </a:r>
            <a:r>
              <a:rPr lang="it-IT" sz="1800" i="1" u="sng" dirty="0"/>
              <a:t> </a:t>
            </a:r>
            <a:r>
              <a:rPr lang="it-IT" sz="1800" i="1" u="sng" dirty="0" err="1"/>
              <a:t>closes</a:t>
            </a:r>
            <a:r>
              <a:rPr lang="it-IT" sz="1800" i="1" u="sng" dirty="0"/>
              <a:t> a file </a:t>
            </a:r>
            <a:r>
              <a:rPr lang="it-IT" sz="1800" i="1" u="sng" dirty="0" err="1"/>
              <a:t>when</a:t>
            </a:r>
            <a:r>
              <a:rPr lang="it-IT" sz="1800" i="1" u="sng" dirty="0"/>
              <a:t> the </a:t>
            </a:r>
            <a:r>
              <a:rPr lang="it-IT" sz="1800" i="1" u="sng" dirty="0" err="1"/>
              <a:t>reference</a:t>
            </a:r>
            <a:r>
              <a:rPr lang="it-IT" sz="1800" i="1" u="sng" dirty="0"/>
              <a:t> </a:t>
            </a:r>
            <a:r>
              <a:rPr lang="it-IT" sz="1800" i="1" u="sng" dirty="0" err="1"/>
              <a:t>object</a:t>
            </a:r>
            <a:r>
              <a:rPr lang="it-IT" sz="1800" i="1" u="sng" dirty="0"/>
              <a:t> of a file </a:t>
            </a:r>
            <a:r>
              <a:rPr lang="it-IT" sz="1800" i="1" u="sng" dirty="0" err="1"/>
              <a:t>is</a:t>
            </a:r>
            <a:r>
              <a:rPr lang="it-IT" sz="1800" i="1" u="sng" dirty="0"/>
              <a:t> </a:t>
            </a:r>
            <a:r>
              <a:rPr lang="it-IT" sz="1800" i="1" u="sng" dirty="0" err="1"/>
              <a:t>reassigned</a:t>
            </a:r>
            <a:r>
              <a:rPr lang="it-IT" sz="1800" i="1" u="sng" dirty="0"/>
              <a:t> to </a:t>
            </a:r>
            <a:r>
              <a:rPr lang="it-IT" sz="1800" i="1" u="sng" dirty="0" err="1"/>
              <a:t>another</a:t>
            </a:r>
            <a:r>
              <a:rPr lang="it-IT" sz="1800" i="1" u="sng" dirty="0"/>
              <a:t> file</a:t>
            </a:r>
            <a:r>
              <a:rPr lang="it-IT" sz="1800" dirty="0"/>
              <a:t>. </a:t>
            </a:r>
            <a:r>
              <a:rPr lang="it-IT" sz="1800" dirty="0" err="1"/>
              <a:t>It</a:t>
            </a:r>
            <a:r>
              <a:rPr lang="it-IT" sz="1800" dirty="0"/>
              <a:t> </a:t>
            </a:r>
            <a:r>
              <a:rPr lang="it-IT" sz="1800" dirty="0" err="1"/>
              <a:t>is</a:t>
            </a:r>
            <a:r>
              <a:rPr lang="it-IT" sz="1800" dirty="0"/>
              <a:t> a </a:t>
            </a:r>
            <a:r>
              <a:rPr lang="it-IT" sz="1800" dirty="0" err="1"/>
              <a:t>good</a:t>
            </a:r>
            <a:r>
              <a:rPr lang="it-IT" sz="1800" dirty="0"/>
              <a:t> </a:t>
            </a:r>
            <a:r>
              <a:rPr lang="it-IT" sz="1800" dirty="0" err="1"/>
              <a:t>practice</a:t>
            </a:r>
            <a:r>
              <a:rPr lang="it-IT" sz="1800" dirty="0"/>
              <a:t> to use the </a:t>
            </a:r>
            <a:r>
              <a:rPr lang="it-IT" sz="1800" b="1" u="sng" dirty="0" err="1">
                <a:latin typeface="Courier New"/>
                <a:cs typeface="Courier New"/>
              </a:rPr>
              <a:t>close</a:t>
            </a:r>
            <a:r>
              <a:rPr lang="it-IT" sz="1800" b="1" u="sng" dirty="0">
                <a:latin typeface="Courier New"/>
                <a:cs typeface="Courier New"/>
              </a:rPr>
              <a:t>()</a:t>
            </a:r>
            <a:r>
              <a:rPr lang="it-IT" sz="1800" dirty="0"/>
              <a:t> </a:t>
            </a:r>
            <a:r>
              <a:rPr lang="it-IT" sz="1800" dirty="0" err="1"/>
              <a:t>method</a:t>
            </a:r>
            <a:r>
              <a:rPr lang="it-IT" sz="1800" dirty="0"/>
              <a:t> to </a:t>
            </a:r>
            <a:r>
              <a:rPr lang="it-IT" sz="1800" dirty="0" err="1"/>
              <a:t>close</a:t>
            </a:r>
            <a:r>
              <a:rPr lang="it-IT" sz="1800" dirty="0"/>
              <a:t> a file</a:t>
            </a:r>
            <a:r>
              <a:rPr lang="it-IT" sz="1800" dirty="0" smtClean="0"/>
              <a:t>.</a:t>
            </a:r>
            <a:endParaRPr lang="it-IT" sz="1800" dirty="0"/>
          </a:p>
          <a:p>
            <a:pPr algn="just">
              <a:spcBef>
                <a:spcPts val="800"/>
              </a:spcBef>
              <a:spcAft>
                <a:spcPts val="800"/>
              </a:spcAft>
            </a:pPr>
            <a:r>
              <a:rPr lang="it-IT" sz="1800" dirty="0" err="1"/>
              <a:t>Syntax</a:t>
            </a:r>
            <a:r>
              <a:rPr lang="it-IT" sz="1800" dirty="0" smtClean="0"/>
              <a:t>:</a:t>
            </a:r>
            <a:endParaRPr lang="it-IT" sz="1800" dirty="0"/>
          </a:p>
          <a:p>
            <a:pPr marL="349250" lvl="1" indent="0" algn="just">
              <a:spcBef>
                <a:spcPts val="800"/>
              </a:spcBef>
              <a:spcAft>
                <a:spcPts val="800"/>
              </a:spcAft>
              <a:buNone/>
            </a:pPr>
            <a:r>
              <a:rPr lang="it-IT" sz="1600" b="1" dirty="0" err="1">
                <a:latin typeface="Courier New"/>
                <a:cs typeface="Courier New"/>
              </a:rPr>
              <a:t>fileObject.close</a:t>
            </a:r>
            <a:r>
              <a:rPr lang="it-IT" sz="1600" b="1" dirty="0">
                <a:latin typeface="Courier New"/>
                <a:cs typeface="Courier New"/>
              </a:rPr>
              <a:t>(</a:t>
            </a:r>
            <a:r>
              <a:rPr lang="it-IT" sz="1600" b="1" dirty="0" smtClean="0">
                <a:latin typeface="Courier New"/>
                <a:cs typeface="Courier New"/>
              </a:rPr>
              <a:t>)</a:t>
            </a:r>
            <a:endParaRPr lang="it-IT" sz="1600" b="1" dirty="0">
              <a:latin typeface="Courier New"/>
              <a:cs typeface="Courier New"/>
            </a:endParaRPr>
          </a:p>
          <a:p>
            <a:pPr algn="just">
              <a:spcBef>
                <a:spcPts val="800"/>
              </a:spcBef>
              <a:spcAft>
                <a:spcPts val="800"/>
              </a:spcAft>
            </a:pPr>
            <a:r>
              <a:rPr lang="it-IT" sz="1800" dirty="0" err="1" smtClean="0"/>
              <a:t>Example</a:t>
            </a:r>
            <a:r>
              <a:rPr lang="it-IT" sz="1800" dirty="0" smtClean="0"/>
              <a:t>:</a:t>
            </a:r>
            <a:endParaRPr lang="it-IT" sz="1800" dirty="0"/>
          </a:p>
          <a:p>
            <a:pPr marL="349250" lvl="1" indent="0" algn="just">
              <a:spcBef>
                <a:spcPts val="800"/>
              </a:spcBef>
              <a:spcAft>
                <a:spcPts val="800"/>
              </a:spcAft>
              <a:buNone/>
            </a:pPr>
            <a:r>
              <a:rPr lang="it-IT" sz="1600" b="1" dirty="0">
                <a:latin typeface="Courier New"/>
                <a:cs typeface="Courier New"/>
              </a:rPr>
              <a:t>fo = open("</a:t>
            </a:r>
            <a:r>
              <a:rPr lang="it-IT" sz="1600" b="1" dirty="0" err="1">
                <a:latin typeface="Courier New"/>
                <a:cs typeface="Courier New"/>
              </a:rPr>
              <a:t>foo.txt</a:t>
            </a:r>
            <a:r>
              <a:rPr lang="it-IT" sz="1600" b="1" dirty="0">
                <a:latin typeface="Courier New"/>
                <a:cs typeface="Courier New"/>
              </a:rPr>
              <a:t>", "</a:t>
            </a:r>
            <a:r>
              <a:rPr lang="it-IT" sz="1600" b="1" dirty="0" err="1" smtClean="0">
                <a:latin typeface="Courier New"/>
                <a:cs typeface="Courier New"/>
              </a:rPr>
              <a:t>wb</a:t>
            </a:r>
            <a:r>
              <a:rPr lang="it-IT" sz="1600" b="1" dirty="0" smtClean="0">
                <a:latin typeface="Courier New"/>
                <a:cs typeface="Courier New"/>
              </a:rPr>
              <a:t>”)</a:t>
            </a:r>
            <a:endParaRPr lang="it-IT" sz="1600" b="1" dirty="0">
              <a:latin typeface="Courier New"/>
              <a:cs typeface="Courier New"/>
            </a:endParaRPr>
          </a:p>
          <a:p>
            <a:pPr marL="349250" lvl="1" indent="0" algn="just">
              <a:spcBef>
                <a:spcPts val="800"/>
              </a:spcBef>
              <a:spcAft>
                <a:spcPts val="800"/>
              </a:spcAft>
              <a:buNone/>
            </a:pPr>
            <a:r>
              <a:rPr lang="it-IT" sz="1600" b="1" dirty="0">
                <a:latin typeface="Courier New"/>
                <a:cs typeface="Courier New"/>
              </a:rPr>
              <a:t>print "</a:t>
            </a:r>
            <a:r>
              <a:rPr lang="it-IT" sz="1600" b="1" dirty="0" err="1">
                <a:latin typeface="Courier New"/>
                <a:cs typeface="Courier New"/>
              </a:rPr>
              <a:t>Name</a:t>
            </a:r>
            <a:r>
              <a:rPr lang="it-IT" sz="1600" b="1" dirty="0">
                <a:latin typeface="Courier New"/>
                <a:cs typeface="Courier New"/>
              </a:rPr>
              <a:t> of the file: ", </a:t>
            </a:r>
            <a:r>
              <a:rPr lang="it-IT" sz="1600" b="1" dirty="0" err="1" smtClean="0">
                <a:latin typeface="Courier New"/>
                <a:cs typeface="Courier New"/>
              </a:rPr>
              <a:t>fo.name</a:t>
            </a:r>
            <a:endParaRPr lang="it-IT" sz="1600" b="1" dirty="0">
              <a:latin typeface="Courier New"/>
              <a:cs typeface="Courier New"/>
            </a:endParaRPr>
          </a:p>
          <a:p>
            <a:pPr marL="349250" lvl="1" indent="0" algn="just">
              <a:spcBef>
                <a:spcPts val="800"/>
              </a:spcBef>
              <a:spcAft>
                <a:spcPts val="800"/>
              </a:spcAft>
              <a:buNone/>
            </a:pPr>
            <a:r>
              <a:rPr lang="it-IT" sz="1600" b="1" dirty="0" err="1">
                <a:latin typeface="Courier New"/>
                <a:cs typeface="Courier New"/>
              </a:rPr>
              <a:t>fo.close</a:t>
            </a:r>
            <a:r>
              <a:rPr lang="it-IT" sz="1600" b="1" dirty="0">
                <a:latin typeface="Courier New"/>
                <a:cs typeface="Courier New"/>
              </a:rPr>
              <a:t>(</a:t>
            </a:r>
            <a:r>
              <a:rPr lang="it-IT" sz="1600" b="1" dirty="0" smtClean="0">
                <a:latin typeface="Courier New"/>
                <a:cs typeface="Courier New"/>
              </a:rPr>
              <a:t>)</a:t>
            </a:r>
            <a:endParaRPr lang="it-IT" sz="1800" b="1"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dirty="0"/>
          </a:p>
        </p:txBody>
      </p:sp>
      <p:sp>
        <p:nvSpPr>
          <p:cNvPr id="5" name="Segnaposto numero diapositiva 4"/>
          <p:cNvSpPr>
            <a:spLocks noGrp="1"/>
          </p:cNvSpPr>
          <p:nvPr>
            <p:ph type="sldNum" sz="quarter" idx="12"/>
          </p:nvPr>
        </p:nvSpPr>
        <p:spPr/>
        <p:txBody>
          <a:bodyPr/>
          <a:lstStyle/>
          <a:p>
            <a:fld id="{9F2F5E10-5301-4EE6-90D2-A6C4A3F62BED}" type="slidenum">
              <a:rPr lang="en-US" smtClean="0"/>
              <a:t>13</a:t>
            </a:fld>
            <a:endParaRPr lang="en-US"/>
          </a:p>
        </p:txBody>
      </p:sp>
    </p:spTree>
    <p:extLst>
      <p:ext uri="{BB962C8B-B14F-4D97-AF65-F5344CB8AC3E}">
        <p14:creationId xmlns:p14="http://schemas.microsoft.com/office/powerpoint/2010/main" val="2079694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Write on a file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The file </a:t>
            </a:r>
            <a:r>
              <a:rPr lang="it-IT" sz="1800" dirty="0" err="1"/>
              <a:t>object</a:t>
            </a:r>
            <a:r>
              <a:rPr lang="it-IT" sz="1800" dirty="0"/>
              <a:t> </a:t>
            </a:r>
            <a:r>
              <a:rPr lang="it-IT" sz="1800" dirty="0" err="1"/>
              <a:t>provides</a:t>
            </a:r>
            <a:r>
              <a:rPr lang="it-IT" sz="1800" dirty="0"/>
              <a:t> a set of </a:t>
            </a:r>
            <a:r>
              <a:rPr lang="it-IT" sz="1800" dirty="0" err="1"/>
              <a:t>access</a:t>
            </a:r>
            <a:r>
              <a:rPr lang="it-IT" sz="1800" dirty="0"/>
              <a:t> </a:t>
            </a:r>
            <a:r>
              <a:rPr lang="it-IT" sz="1800" dirty="0" err="1"/>
              <a:t>methods</a:t>
            </a:r>
            <a:r>
              <a:rPr lang="it-IT" sz="1800" dirty="0"/>
              <a:t> to </a:t>
            </a:r>
            <a:r>
              <a:rPr lang="it-IT" sz="1800" dirty="0" err="1"/>
              <a:t>make</a:t>
            </a:r>
            <a:r>
              <a:rPr lang="it-IT" sz="1800" dirty="0"/>
              <a:t> </a:t>
            </a:r>
            <a:r>
              <a:rPr lang="it-IT" sz="1800" dirty="0" err="1"/>
              <a:t>our</a:t>
            </a:r>
            <a:r>
              <a:rPr lang="it-IT" sz="1800" dirty="0"/>
              <a:t> </a:t>
            </a:r>
            <a:r>
              <a:rPr lang="it-IT" sz="1800" dirty="0" err="1"/>
              <a:t>lives</a:t>
            </a:r>
            <a:r>
              <a:rPr lang="it-IT" sz="1800" dirty="0"/>
              <a:t> </a:t>
            </a:r>
            <a:r>
              <a:rPr lang="it-IT" sz="1800" dirty="0" err="1"/>
              <a:t>easier</a:t>
            </a:r>
            <a:r>
              <a:rPr lang="it-IT" sz="1800" dirty="0"/>
              <a:t>. We </a:t>
            </a:r>
            <a:r>
              <a:rPr lang="it-IT" sz="1800" dirty="0" err="1"/>
              <a:t>would</a:t>
            </a:r>
            <a:r>
              <a:rPr lang="it-IT" sz="1800" dirty="0"/>
              <a:t> </a:t>
            </a:r>
            <a:r>
              <a:rPr lang="it-IT" sz="1800" dirty="0" err="1"/>
              <a:t>see</a:t>
            </a:r>
            <a:r>
              <a:rPr lang="it-IT" sz="1800" dirty="0"/>
              <a:t> </a:t>
            </a:r>
            <a:r>
              <a:rPr lang="it-IT" sz="1800" dirty="0" err="1"/>
              <a:t>how</a:t>
            </a:r>
            <a:r>
              <a:rPr lang="it-IT" sz="1800" dirty="0"/>
              <a:t> to use </a:t>
            </a:r>
            <a:r>
              <a:rPr lang="it-IT" sz="1800" b="1" dirty="0" err="1">
                <a:latin typeface="Courier New"/>
                <a:cs typeface="Courier New"/>
              </a:rPr>
              <a:t>read</a:t>
            </a:r>
            <a:r>
              <a:rPr lang="it-IT" sz="1800" b="1" dirty="0">
                <a:latin typeface="Courier New"/>
                <a:cs typeface="Courier New"/>
              </a:rPr>
              <a:t>(</a:t>
            </a:r>
            <a:r>
              <a:rPr lang="it-IT" sz="1800" b="1" dirty="0" smtClean="0">
                <a:latin typeface="Courier New"/>
                <a:cs typeface="Courier New"/>
              </a:rPr>
              <a:t>) </a:t>
            </a:r>
            <a:r>
              <a:rPr lang="it-IT" sz="1800" dirty="0" smtClean="0"/>
              <a:t>and </a:t>
            </a:r>
            <a:r>
              <a:rPr lang="it-IT" sz="1800" b="1" dirty="0" err="1">
                <a:latin typeface="Courier New"/>
                <a:cs typeface="Courier New"/>
              </a:rPr>
              <a:t>write</a:t>
            </a:r>
            <a:r>
              <a:rPr lang="it-IT" sz="1800" b="1" dirty="0">
                <a:latin typeface="Courier New"/>
                <a:cs typeface="Courier New"/>
              </a:rPr>
              <a:t>() </a:t>
            </a:r>
            <a:r>
              <a:rPr lang="it-IT" sz="1800" dirty="0" err="1"/>
              <a:t>methods</a:t>
            </a:r>
            <a:r>
              <a:rPr lang="it-IT" sz="1800" dirty="0"/>
              <a:t> to </a:t>
            </a:r>
            <a:r>
              <a:rPr lang="it-IT" sz="1800" dirty="0" err="1"/>
              <a:t>read</a:t>
            </a:r>
            <a:r>
              <a:rPr lang="it-IT" sz="1800" dirty="0"/>
              <a:t> and </a:t>
            </a:r>
            <a:r>
              <a:rPr lang="it-IT" sz="1800" dirty="0" err="1"/>
              <a:t>write</a:t>
            </a:r>
            <a:r>
              <a:rPr lang="it-IT" sz="1800" dirty="0"/>
              <a:t> </a:t>
            </a:r>
            <a:r>
              <a:rPr lang="it-IT" sz="1800" dirty="0" err="1"/>
              <a:t>files</a:t>
            </a:r>
            <a:r>
              <a:rPr lang="it-IT" sz="1800" dirty="0" smtClean="0"/>
              <a:t>.</a:t>
            </a:r>
            <a:endParaRPr lang="it-IT" sz="1800" dirty="0"/>
          </a:p>
          <a:p>
            <a:pPr algn="just">
              <a:spcBef>
                <a:spcPts val="800"/>
              </a:spcBef>
              <a:spcAft>
                <a:spcPts val="800"/>
              </a:spcAft>
            </a:pPr>
            <a:r>
              <a:rPr lang="it-IT" sz="1800" dirty="0" smtClean="0"/>
              <a:t>The </a:t>
            </a:r>
            <a:r>
              <a:rPr lang="it-IT" sz="1800" b="1" dirty="0" err="1">
                <a:latin typeface="Courier New"/>
                <a:cs typeface="Courier New"/>
              </a:rPr>
              <a:t>write</a:t>
            </a:r>
            <a:r>
              <a:rPr lang="it-IT" sz="1800" b="1" dirty="0" smtClean="0">
                <a:latin typeface="Courier New"/>
                <a:cs typeface="Courier New"/>
              </a:rPr>
              <a:t>(</a:t>
            </a:r>
            <a:r>
              <a:rPr lang="it-IT" sz="1800" b="1" dirty="0" err="1" smtClean="0">
                <a:latin typeface="Courier New"/>
                <a:cs typeface="Courier New"/>
              </a:rPr>
              <a:t>string</a:t>
            </a:r>
            <a:r>
              <a:rPr lang="it-IT" sz="1800" b="1" dirty="0" smtClean="0">
                <a:latin typeface="Courier New"/>
                <a:cs typeface="Courier New"/>
              </a:rPr>
              <a:t>)</a:t>
            </a:r>
            <a:r>
              <a:rPr lang="it-IT" sz="1800" dirty="0" smtClean="0"/>
              <a:t> </a:t>
            </a:r>
            <a:r>
              <a:rPr lang="it-IT" sz="1800" dirty="0" err="1"/>
              <a:t>method</a:t>
            </a:r>
            <a:r>
              <a:rPr lang="it-IT" sz="1800" dirty="0"/>
              <a:t> </a:t>
            </a:r>
            <a:r>
              <a:rPr lang="it-IT" sz="1800" dirty="0" err="1"/>
              <a:t>writes</a:t>
            </a:r>
            <a:r>
              <a:rPr lang="it-IT" sz="1800" dirty="0"/>
              <a:t> </a:t>
            </a:r>
            <a:r>
              <a:rPr lang="it-IT" sz="1800" dirty="0" smtClean="0"/>
              <a:t>a </a:t>
            </a:r>
            <a:r>
              <a:rPr lang="it-IT" sz="1800" b="1" dirty="0" err="1" smtClean="0"/>
              <a:t>string</a:t>
            </a:r>
            <a:r>
              <a:rPr lang="it-IT" sz="1800" dirty="0" smtClean="0"/>
              <a:t> </a:t>
            </a:r>
            <a:r>
              <a:rPr lang="it-IT" sz="1800" dirty="0"/>
              <a:t>to an open file. </a:t>
            </a:r>
            <a:r>
              <a:rPr lang="it-IT" sz="1800" dirty="0" err="1"/>
              <a:t>It</a:t>
            </a:r>
            <a:r>
              <a:rPr lang="it-IT" sz="1800" dirty="0"/>
              <a:t> </a:t>
            </a:r>
            <a:r>
              <a:rPr lang="it-IT" sz="1800" dirty="0" err="1"/>
              <a:t>is</a:t>
            </a:r>
            <a:r>
              <a:rPr lang="it-IT" sz="1800" dirty="0"/>
              <a:t> </a:t>
            </a:r>
            <a:r>
              <a:rPr lang="it-IT" sz="1800" dirty="0" err="1"/>
              <a:t>important</a:t>
            </a:r>
            <a:r>
              <a:rPr lang="it-IT" sz="1800" dirty="0"/>
              <a:t> to note </a:t>
            </a:r>
            <a:r>
              <a:rPr lang="it-IT" sz="1800" dirty="0" err="1"/>
              <a:t>that</a:t>
            </a:r>
            <a:r>
              <a:rPr lang="it-IT" sz="1800" dirty="0"/>
              <a:t> </a:t>
            </a:r>
            <a:r>
              <a:rPr lang="it-IT" sz="1800" b="1" i="1" dirty="0" err="1"/>
              <a:t>Python</a:t>
            </a:r>
            <a:r>
              <a:rPr lang="it-IT" sz="1800" b="1" i="1" dirty="0"/>
              <a:t> </a:t>
            </a:r>
            <a:r>
              <a:rPr lang="it-IT" sz="1800" b="1" i="1" dirty="0" err="1"/>
              <a:t>strings</a:t>
            </a:r>
            <a:r>
              <a:rPr lang="it-IT" sz="1800" b="1" i="1" dirty="0"/>
              <a:t> can </a:t>
            </a:r>
            <a:r>
              <a:rPr lang="it-IT" sz="1800" b="1" i="1" dirty="0" err="1"/>
              <a:t>have</a:t>
            </a:r>
            <a:r>
              <a:rPr lang="it-IT" sz="1800" b="1" i="1" dirty="0"/>
              <a:t> </a:t>
            </a:r>
            <a:r>
              <a:rPr lang="it-IT" sz="1800" b="1" i="1" dirty="0" err="1"/>
              <a:t>binary</a:t>
            </a:r>
            <a:r>
              <a:rPr lang="it-IT" sz="1800" b="1" i="1" dirty="0"/>
              <a:t> data and </a:t>
            </a:r>
            <a:r>
              <a:rPr lang="it-IT" sz="1800" b="1" i="1" dirty="0" err="1"/>
              <a:t>not</a:t>
            </a:r>
            <a:r>
              <a:rPr lang="it-IT" sz="1800" b="1" i="1" dirty="0"/>
              <a:t> just text</a:t>
            </a:r>
            <a:r>
              <a:rPr lang="it-IT" sz="1800" dirty="0" smtClean="0"/>
              <a:t>.</a:t>
            </a:r>
            <a:endParaRPr lang="it-IT" sz="1800" dirty="0"/>
          </a:p>
          <a:p>
            <a:pPr algn="just">
              <a:spcBef>
                <a:spcPts val="800"/>
              </a:spcBef>
              <a:spcAft>
                <a:spcPts val="800"/>
              </a:spcAft>
            </a:pPr>
            <a:r>
              <a:rPr lang="it-IT" sz="1800" dirty="0"/>
              <a:t>The </a:t>
            </a:r>
            <a:r>
              <a:rPr lang="it-IT" sz="1800" b="1" dirty="0" err="1">
                <a:latin typeface="Courier New"/>
                <a:cs typeface="Courier New"/>
              </a:rPr>
              <a:t>write</a:t>
            </a:r>
            <a:r>
              <a:rPr lang="it-IT" sz="1800" b="1" dirty="0">
                <a:latin typeface="Courier New"/>
                <a:cs typeface="Courier New"/>
              </a:rPr>
              <a:t>()</a:t>
            </a:r>
            <a:r>
              <a:rPr lang="it-IT" sz="1800" dirty="0"/>
              <a:t> </a:t>
            </a:r>
            <a:r>
              <a:rPr lang="it-IT" sz="1800" dirty="0" err="1"/>
              <a:t>method</a:t>
            </a:r>
            <a:r>
              <a:rPr lang="it-IT" sz="1800" dirty="0"/>
              <a:t> </a:t>
            </a:r>
            <a:r>
              <a:rPr lang="it-IT" sz="1800" dirty="0" err="1"/>
              <a:t>does</a:t>
            </a:r>
            <a:r>
              <a:rPr lang="it-IT" sz="1800" dirty="0"/>
              <a:t> </a:t>
            </a:r>
            <a:r>
              <a:rPr lang="it-IT" sz="1800" dirty="0" err="1"/>
              <a:t>not</a:t>
            </a:r>
            <a:r>
              <a:rPr lang="it-IT" sz="1800" dirty="0"/>
              <a:t> </a:t>
            </a:r>
            <a:r>
              <a:rPr lang="it-IT" sz="1800" dirty="0" err="1"/>
              <a:t>add</a:t>
            </a:r>
            <a:r>
              <a:rPr lang="it-IT" sz="1800" dirty="0"/>
              <a:t> a </a:t>
            </a:r>
            <a:r>
              <a:rPr lang="it-IT" sz="1800" dirty="0" err="1"/>
              <a:t>newline</a:t>
            </a:r>
            <a:r>
              <a:rPr lang="it-IT" sz="1800" dirty="0"/>
              <a:t> </a:t>
            </a:r>
            <a:r>
              <a:rPr lang="it-IT" sz="1800" dirty="0" smtClean="0"/>
              <a:t>to </a:t>
            </a:r>
            <a:r>
              <a:rPr lang="it-IT" sz="1800" dirty="0"/>
              <a:t>the end of the </a:t>
            </a:r>
            <a:r>
              <a:rPr lang="it-IT" sz="1800" dirty="0" err="1"/>
              <a:t>string</a:t>
            </a:r>
            <a:r>
              <a:rPr lang="it-IT" sz="1800" dirty="0" smtClean="0"/>
              <a:t>:</a:t>
            </a:r>
            <a:endParaRPr lang="it-IT" sz="1800" dirty="0"/>
          </a:p>
          <a:p>
            <a:pPr algn="just">
              <a:spcBef>
                <a:spcPts val="800"/>
              </a:spcBef>
              <a:spcAft>
                <a:spcPts val="800"/>
              </a:spcAft>
            </a:pPr>
            <a:r>
              <a:rPr lang="it-IT" sz="1800" dirty="0" err="1" smtClean="0"/>
              <a:t>Syntax</a:t>
            </a:r>
            <a:r>
              <a:rPr lang="it-IT" sz="1800" dirty="0" smtClean="0"/>
              <a:t>:</a:t>
            </a:r>
          </a:p>
          <a:p>
            <a:pPr marL="349250" lvl="1" indent="0" algn="just">
              <a:spcBef>
                <a:spcPts val="800"/>
              </a:spcBef>
              <a:spcAft>
                <a:spcPts val="800"/>
              </a:spcAft>
              <a:buNone/>
            </a:pPr>
            <a:r>
              <a:rPr lang="it-IT" sz="1800" b="1" dirty="0" err="1">
                <a:solidFill>
                  <a:srgbClr val="002060"/>
                </a:solidFill>
                <a:latin typeface="Courier New"/>
                <a:cs typeface="Courier New"/>
              </a:rPr>
              <a:t>fileObject.write</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string</a:t>
            </a:r>
            <a:r>
              <a:rPr lang="it-IT" sz="1800" b="1" dirty="0">
                <a:solidFill>
                  <a:srgbClr val="002060"/>
                </a:solidFill>
                <a:latin typeface="Courier New"/>
                <a:cs typeface="Courier New"/>
              </a:rPr>
              <a:t>)</a:t>
            </a:r>
            <a:endParaRPr lang="it-IT" sz="1800" b="1" dirty="0">
              <a:solidFill>
                <a:srgbClr val="002060"/>
              </a:solidFill>
              <a:latin typeface="Courier New"/>
              <a:cs typeface="Courier New"/>
            </a:endParaRPr>
          </a:p>
          <a:p>
            <a:pPr>
              <a:spcBef>
                <a:spcPts val="0"/>
              </a:spcBef>
            </a:pPr>
            <a:r>
              <a:rPr lang="en-US" sz="1800" dirty="0"/>
              <a:t>Example:</a:t>
            </a:r>
          </a:p>
          <a:p>
            <a:pPr lvl="1">
              <a:buFontTx/>
              <a:buNone/>
            </a:pPr>
            <a:r>
              <a:rPr lang="en-US" sz="1600" b="1" dirty="0" err="1">
                <a:latin typeface="Courier New" charset="0"/>
                <a:ea typeface="ＭＳ Ｐゴシック" charset="0"/>
                <a:cs typeface="Courier New" charset="0"/>
              </a:rPr>
              <a:t>fo</a:t>
            </a:r>
            <a:r>
              <a:rPr lang="en-US" sz="1600" b="1" dirty="0">
                <a:latin typeface="Courier New" charset="0"/>
                <a:ea typeface="ＭＳ Ｐゴシック" charset="0"/>
                <a:cs typeface="Courier New" charset="0"/>
              </a:rPr>
              <a:t> = open("</a:t>
            </a:r>
            <a:r>
              <a:rPr lang="en-US" sz="1600" b="1" dirty="0" err="1">
                <a:latin typeface="Courier New" charset="0"/>
                <a:ea typeface="ＭＳ Ｐゴシック" charset="0"/>
                <a:cs typeface="Courier New" charset="0"/>
              </a:rPr>
              <a:t>foo.txt</a:t>
            </a:r>
            <a:r>
              <a:rPr lang="en-US" sz="1600" b="1" dirty="0">
                <a:latin typeface="Courier New" charset="0"/>
                <a:ea typeface="ＭＳ Ｐゴシック" charset="0"/>
                <a:cs typeface="Courier New" charset="0"/>
              </a:rPr>
              <a:t>", "</a:t>
            </a:r>
            <a:r>
              <a:rPr lang="en-US" sz="1600" b="1" dirty="0" err="1" smtClean="0">
                <a:latin typeface="Courier New" charset="0"/>
                <a:ea typeface="ＭＳ Ｐゴシック" charset="0"/>
                <a:cs typeface="Courier New" charset="0"/>
              </a:rPr>
              <a:t>wb</a:t>
            </a:r>
            <a:r>
              <a:rPr lang="en-US" sz="1600" b="1" dirty="0" smtClean="0">
                <a:latin typeface="Courier New" charset="0"/>
                <a:ea typeface="ＭＳ Ｐゴシック" charset="0"/>
                <a:cs typeface="Courier New" charset="0"/>
              </a:rPr>
              <a:t>”)</a:t>
            </a:r>
            <a:endParaRPr lang="en-US" sz="1600" b="1" dirty="0">
              <a:latin typeface="Courier New" charset="0"/>
              <a:ea typeface="ＭＳ Ｐゴシック" charset="0"/>
              <a:cs typeface="Courier New" charset="0"/>
            </a:endParaRPr>
          </a:p>
          <a:p>
            <a:pPr lvl="1">
              <a:buFontTx/>
              <a:buNone/>
            </a:pPr>
            <a:r>
              <a:rPr lang="en-US" sz="1600" b="1" dirty="0" err="1">
                <a:latin typeface="Courier New" charset="0"/>
                <a:ea typeface="ＭＳ Ｐゴシック" charset="0"/>
                <a:cs typeface="Courier New" charset="0"/>
              </a:rPr>
              <a:t>fo.write</a:t>
            </a:r>
            <a:r>
              <a:rPr lang="en-US" sz="1600" b="1" dirty="0">
                <a:latin typeface="Courier New" charset="0"/>
                <a:ea typeface="ＭＳ Ｐゴシック" charset="0"/>
                <a:cs typeface="Courier New" charset="0"/>
              </a:rPr>
              <a:t>( "Python is a great language.\r\</a:t>
            </a:r>
            <a:r>
              <a:rPr lang="en-US" sz="1600" b="1" dirty="0" err="1">
                <a:latin typeface="Courier New" charset="0"/>
                <a:ea typeface="ＭＳ Ｐゴシック" charset="0"/>
                <a:cs typeface="Courier New" charset="0"/>
              </a:rPr>
              <a:t>nYeah</a:t>
            </a:r>
            <a:r>
              <a:rPr lang="en-US" sz="1600" b="1" dirty="0">
                <a:latin typeface="Courier New" charset="0"/>
                <a:ea typeface="ＭＳ Ｐゴシック" charset="0"/>
                <a:cs typeface="Courier New" charset="0"/>
              </a:rPr>
              <a:t> its great!!\r\n")</a:t>
            </a:r>
            <a:r>
              <a:rPr lang="en-US" sz="1600" b="1" dirty="0" smtClean="0">
                <a:latin typeface="Courier New" charset="0"/>
                <a:ea typeface="ＭＳ Ｐゴシック" charset="0"/>
                <a:cs typeface="Courier New" charset="0"/>
              </a:rPr>
              <a:t>;</a:t>
            </a:r>
            <a:endParaRPr lang="en-US" sz="1600" b="1" dirty="0">
              <a:latin typeface="Courier New" charset="0"/>
              <a:ea typeface="ＭＳ Ｐゴシック" charset="0"/>
              <a:cs typeface="Courier New" charset="0"/>
            </a:endParaRPr>
          </a:p>
          <a:p>
            <a:pPr lvl="1">
              <a:buFontTx/>
              <a:buNone/>
            </a:pPr>
            <a:r>
              <a:rPr lang="en-US" sz="1600" b="1" dirty="0" err="1">
                <a:latin typeface="Courier New" charset="0"/>
                <a:ea typeface="ＭＳ Ｐゴシック" charset="0"/>
                <a:cs typeface="Courier New" charset="0"/>
              </a:rPr>
              <a:t>fo.close</a:t>
            </a:r>
            <a:r>
              <a:rPr lang="en-US" sz="1600" b="1" dirty="0">
                <a:latin typeface="Courier New" charset="0"/>
                <a:ea typeface="ＭＳ Ｐゴシック" charset="0"/>
                <a:cs typeface="Courier New" charset="0"/>
              </a:rPr>
              <a:t>(</a:t>
            </a:r>
            <a:r>
              <a:rPr lang="en-US" sz="1600" b="1" dirty="0" smtClean="0">
                <a:latin typeface="Courier New" charset="0"/>
                <a:ea typeface="ＭＳ Ｐゴシック" charset="0"/>
                <a:cs typeface="Courier New" charset="0"/>
              </a:rPr>
              <a:t>)</a:t>
            </a:r>
            <a:endParaRPr lang="en-US" sz="1600" b="1" dirty="0">
              <a:latin typeface="Courier New" charset="0"/>
              <a:ea typeface="ＭＳ Ｐゴシック" charset="0"/>
              <a:cs typeface="Courier New" charset="0"/>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14</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Read from a file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The </a:t>
            </a:r>
            <a:r>
              <a:rPr lang="it-IT" sz="1800" b="1" dirty="0" err="1">
                <a:latin typeface="Courier New"/>
                <a:cs typeface="Courier New"/>
              </a:rPr>
              <a:t>read</a:t>
            </a:r>
            <a:r>
              <a:rPr lang="it-IT" sz="1800" b="1" dirty="0">
                <a:latin typeface="Courier New"/>
                <a:cs typeface="Courier New"/>
              </a:rPr>
              <a:t>()</a:t>
            </a:r>
            <a:r>
              <a:rPr lang="it-IT" sz="1800" dirty="0"/>
              <a:t> </a:t>
            </a:r>
            <a:r>
              <a:rPr lang="it-IT" sz="1800" dirty="0" err="1"/>
              <a:t>method</a:t>
            </a:r>
            <a:r>
              <a:rPr lang="it-IT" sz="1800" dirty="0"/>
              <a:t> </a:t>
            </a:r>
            <a:r>
              <a:rPr lang="it-IT" sz="1800" dirty="0" err="1" smtClean="0"/>
              <a:t>reads</a:t>
            </a:r>
            <a:r>
              <a:rPr lang="it-IT" sz="1800" dirty="0" smtClean="0"/>
              <a:t> </a:t>
            </a:r>
            <a:r>
              <a:rPr lang="it-IT" sz="1800" dirty="0"/>
              <a:t>a </a:t>
            </a:r>
            <a:r>
              <a:rPr lang="it-IT" sz="1800" dirty="0" err="1"/>
              <a:t>string</a:t>
            </a:r>
            <a:r>
              <a:rPr lang="it-IT" sz="1800" dirty="0"/>
              <a:t> from an open file. </a:t>
            </a:r>
            <a:r>
              <a:rPr lang="it-IT" sz="1800" dirty="0" err="1"/>
              <a:t>It</a:t>
            </a:r>
            <a:r>
              <a:rPr lang="it-IT" sz="1800" dirty="0"/>
              <a:t> </a:t>
            </a:r>
            <a:r>
              <a:rPr lang="it-IT" sz="1800" dirty="0" err="1"/>
              <a:t>is</a:t>
            </a:r>
            <a:r>
              <a:rPr lang="it-IT" sz="1800" dirty="0"/>
              <a:t> </a:t>
            </a:r>
            <a:r>
              <a:rPr lang="it-IT" sz="1800" dirty="0" err="1"/>
              <a:t>important</a:t>
            </a:r>
            <a:r>
              <a:rPr lang="it-IT" sz="1800" dirty="0"/>
              <a:t> to note </a:t>
            </a:r>
            <a:r>
              <a:rPr lang="it-IT" sz="1800" dirty="0" err="1"/>
              <a:t>that</a:t>
            </a:r>
            <a:r>
              <a:rPr lang="it-IT" sz="1800" dirty="0"/>
              <a:t> </a:t>
            </a:r>
            <a:r>
              <a:rPr lang="it-IT" sz="1800" dirty="0" err="1"/>
              <a:t>Python</a:t>
            </a:r>
            <a:r>
              <a:rPr lang="it-IT" sz="1800" dirty="0"/>
              <a:t> </a:t>
            </a:r>
            <a:r>
              <a:rPr lang="it-IT" sz="1800" dirty="0" err="1"/>
              <a:t>strings</a:t>
            </a:r>
            <a:r>
              <a:rPr lang="it-IT" sz="1800" dirty="0"/>
              <a:t> can </a:t>
            </a:r>
            <a:r>
              <a:rPr lang="it-IT" sz="1800" dirty="0" err="1"/>
              <a:t>have</a:t>
            </a:r>
            <a:r>
              <a:rPr lang="it-IT" sz="1800" dirty="0"/>
              <a:t> </a:t>
            </a:r>
            <a:r>
              <a:rPr lang="it-IT" sz="1800" dirty="0" err="1"/>
              <a:t>binary</a:t>
            </a:r>
            <a:r>
              <a:rPr lang="it-IT" sz="1800" dirty="0"/>
              <a:t> data and </a:t>
            </a:r>
            <a:r>
              <a:rPr lang="it-IT" sz="1800" dirty="0" err="1"/>
              <a:t>not</a:t>
            </a:r>
            <a:r>
              <a:rPr lang="it-IT" sz="1800" dirty="0"/>
              <a:t> just text</a:t>
            </a:r>
            <a:r>
              <a:rPr lang="it-IT" sz="1800" dirty="0" smtClean="0"/>
              <a:t>.</a:t>
            </a:r>
            <a:endParaRPr lang="it-IT" sz="1800" dirty="0"/>
          </a:p>
          <a:p>
            <a:pPr algn="just">
              <a:spcBef>
                <a:spcPts val="800"/>
              </a:spcBef>
              <a:spcAft>
                <a:spcPts val="800"/>
              </a:spcAft>
            </a:pPr>
            <a:r>
              <a:rPr lang="it-IT" sz="1800" dirty="0" err="1"/>
              <a:t>Syntax</a:t>
            </a:r>
            <a:r>
              <a:rPr lang="it-IT" sz="1800" dirty="0" smtClean="0"/>
              <a:t>:</a:t>
            </a:r>
            <a:endParaRPr lang="it-IT" sz="1800" dirty="0"/>
          </a:p>
          <a:p>
            <a:pPr marL="349250" lvl="1" indent="0" algn="just">
              <a:spcBef>
                <a:spcPts val="800"/>
              </a:spcBef>
              <a:spcAft>
                <a:spcPts val="800"/>
              </a:spcAft>
              <a:buNone/>
            </a:pPr>
            <a:r>
              <a:rPr lang="it-IT" sz="1600" b="1" dirty="0" err="1" smtClean="0">
                <a:solidFill>
                  <a:srgbClr val="002060"/>
                </a:solidFill>
                <a:latin typeface="Courier New"/>
                <a:cs typeface="Courier New"/>
              </a:rPr>
              <a:t>fileObject.read</a:t>
            </a:r>
            <a:r>
              <a:rPr lang="it-IT" sz="1600" b="1" dirty="0">
                <a:solidFill>
                  <a:srgbClr val="002060"/>
                </a:solidFill>
                <a:latin typeface="Courier New"/>
                <a:cs typeface="Courier New"/>
              </a:rPr>
              <a:t>([</a:t>
            </a:r>
            <a:r>
              <a:rPr lang="it-IT" sz="1600" b="1" dirty="0" err="1">
                <a:solidFill>
                  <a:srgbClr val="002060"/>
                </a:solidFill>
                <a:latin typeface="Courier New"/>
                <a:cs typeface="Courier New"/>
              </a:rPr>
              <a:t>count</a:t>
            </a:r>
            <a:r>
              <a:rPr lang="it-IT" sz="1600" b="1" dirty="0">
                <a:solidFill>
                  <a:srgbClr val="002060"/>
                </a:solidFill>
                <a:latin typeface="Courier New"/>
                <a:cs typeface="Courier New"/>
              </a:rPr>
              <a:t>]</a:t>
            </a:r>
            <a:r>
              <a:rPr lang="it-IT" sz="1600" b="1" dirty="0" smtClean="0">
                <a:solidFill>
                  <a:srgbClr val="002060"/>
                </a:solidFill>
                <a:latin typeface="Courier New"/>
                <a:cs typeface="Courier New"/>
              </a:rPr>
              <a:t>)</a:t>
            </a:r>
            <a:endParaRPr lang="it-IT" sz="1600" b="1" dirty="0">
              <a:solidFill>
                <a:srgbClr val="002060"/>
              </a:solidFill>
              <a:latin typeface="Courier New"/>
              <a:cs typeface="Courier New"/>
            </a:endParaRPr>
          </a:p>
          <a:p>
            <a:pPr algn="just">
              <a:spcBef>
                <a:spcPts val="800"/>
              </a:spcBef>
              <a:spcAft>
                <a:spcPts val="800"/>
              </a:spcAft>
            </a:pPr>
            <a:r>
              <a:rPr lang="it-IT" sz="1800" dirty="0" smtClean="0"/>
              <a:t>Here </a:t>
            </a:r>
            <a:r>
              <a:rPr lang="it-IT" sz="1800" dirty="0" err="1"/>
              <a:t>passed</a:t>
            </a:r>
            <a:r>
              <a:rPr lang="it-IT" sz="1800" dirty="0"/>
              <a:t> </a:t>
            </a:r>
            <a:r>
              <a:rPr lang="it-IT" sz="1800" dirty="0" err="1"/>
              <a:t>parameter</a:t>
            </a:r>
            <a:r>
              <a:rPr lang="it-IT" sz="1800" dirty="0"/>
              <a:t> </a:t>
            </a:r>
            <a:r>
              <a:rPr lang="it-IT" sz="1800" dirty="0" err="1"/>
              <a:t>is</a:t>
            </a:r>
            <a:r>
              <a:rPr lang="it-IT" sz="1800" dirty="0"/>
              <a:t> the </a:t>
            </a:r>
            <a:r>
              <a:rPr lang="it-IT" sz="1800" dirty="0" err="1"/>
              <a:t>number</a:t>
            </a:r>
            <a:r>
              <a:rPr lang="it-IT" sz="1800" dirty="0"/>
              <a:t> of </a:t>
            </a:r>
            <a:r>
              <a:rPr lang="it-IT" sz="1800" dirty="0" err="1"/>
              <a:t>bytes</a:t>
            </a:r>
            <a:r>
              <a:rPr lang="it-IT" sz="1800" dirty="0"/>
              <a:t> to be </a:t>
            </a:r>
            <a:r>
              <a:rPr lang="it-IT" sz="1800" dirty="0" err="1"/>
              <a:t>read</a:t>
            </a:r>
            <a:r>
              <a:rPr lang="it-IT" sz="1800" dirty="0"/>
              <a:t> from the </a:t>
            </a:r>
            <a:r>
              <a:rPr lang="it-IT" sz="1800" dirty="0" smtClean="0"/>
              <a:t>open </a:t>
            </a:r>
            <a:r>
              <a:rPr lang="it-IT" sz="1800" dirty="0"/>
              <a:t>file. This </a:t>
            </a:r>
            <a:r>
              <a:rPr lang="it-IT" sz="1800" dirty="0" err="1"/>
              <a:t>method</a:t>
            </a:r>
            <a:r>
              <a:rPr lang="it-IT" sz="1800" dirty="0"/>
              <a:t> </a:t>
            </a:r>
            <a:r>
              <a:rPr lang="it-IT" sz="1800" dirty="0" err="1"/>
              <a:t>starts</a:t>
            </a:r>
            <a:r>
              <a:rPr lang="it-IT" sz="1800" dirty="0"/>
              <a:t> </a:t>
            </a:r>
            <a:r>
              <a:rPr lang="it-IT" sz="1800" dirty="0" err="1"/>
              <a:t>reading</a:t>
            </a:r>
            <a:r>
              <a:rPr lang="it-IT" sz="1800" dirty="0"/>
              <a:t> from the </a:t>
            </a:r>
            <a:r>
              <a:rPr lang="it-IT" sz="1800" dirty="0" err="1"/>
              <a:t>beginning</a:t>
            </a:r>
            <a:r>
              <a:rPr lang="it-IT" sz="1800" dirty="0"/>
              <a:t> of the file and if </a:t>
            </a:r>
            <a:r>
              <a:rPr lang="it-IT" sz="1800" b="1" dirty="0" err="1"/>
              <a:t>count</a:t>
            </a:r>
            <a:r>
              <a:rPr lang="it-IT" sz="1800" dirty="0"/>
              <a:t> </a:t>
            </a:r>
            <a:r>
              <a:rPr lang="it-IT" sz="1800" dirty="0" err="1"/>
              <a:t>is</a:t>
            </a:r>
            <a:r>
              <a:rPr lang="it-IT" sz="1800" dirty="0"/>
              <a:t> </a:t>
            </a:r>
            <a:r>
              <a:rPr lang="it-IT" sz="1800" dirty="0" err="1"/>
              <a:t>missing</a:t>
            </a:r>
            <a:r>
              <a:rPr lang="it-IT" sz="1800" dirty="0"/>
              <a:t> </a:t>
            </a:r>
            <a:r>
              <a:rPr lang="it-IT" sz="1800" dirty="0" smtClean="0"/>
              <a:t>(or negative) </a:t>
            </a:r>
            <a:r>
              <a:rPr lang="it-IT" sz="1800" dirty="0" err="1" smtClean="0"/>
              <a:t>then</a:t>
            </a:r>
            <a:r>
              <a:rPr lang="it-IT" sz="1800" dirty="0" smtClean="0"/>
              <a:t> </a:t>
            </a:r>
            <a:r>
              <a:rPr lang="it-IT" sz="1800" dirty="0" err="1"/>
              <a:t>it</a:t>
            </a:r>
            <a:r>
              <a:rPr lang="it-IT" sz="1800" dirty="0"/>
              <a:t> </a:t>
            </a:r>
            <a:r>
              <a:rPr lang="it-IT" sz="1800" dirty="0" err="1"/>
              <a:t>tries</a:t>
            </a:r>
            <a:r>
              <a:rPr lang="it-IT" sz="1800" dirty="0"/>
              <a:t> to </a:t>
            </a:r>
            <a:r>
              <a:rPr lang="it-IT" sz="1800" dirty="0" err="1"/>
              <a:t>read</a:t>
            </a:r>
            <a:r>
              <a:rPr lang="it-IT" sz="1800" dirty="0"/>
              <a:t> </a:t>
            </a:r>
            <a:r>
              <a:rPr lang="it-IT" sz="1800" dirty="0" err="1"/>
              <a:t>as</a:t>
            </a:r>
            <a:r>
              <a:rPr lang="it-IT" sz="1800" dirty="0"/>
              <a:t> </a:t>
            </a:r>
            <a:r>
              <a:rPr lang="it-IT" sz="1800" dirty="0" err="1"/>
              <a:t>much</a:t>
            </a:r>
            <a:r>
              <a:rPr lang="it-IT" sz="1800" dirty="0"/>
              <a:t> </a:t>
            </a:r>
            <a:r>
              <a:rPr lang="it-IT" sz="1800" dirty="0" err="1"/>
              <a:t>as</a:t>
            </a:r>
            <a:r>
              <a:rPr lang="it-IT" sz="1800" dirty="0"/>
              <a:t> </a:t>
            </a:r>
            <a:r>
              <a:rPr lang="it-IT" sz="1800" dirty="0" err="1"/>
              <a:t>possible</a:t>
            </a:r>
            <a:r>
              <a:rPr lang="it-IT" sz="1800" dirty="0"/>
              <a:t>, </a:t>
            </a:r>
            <a:r>
              <a:rPr lang="it-IT" sz="1800" dirty="0" err="1"/>
              <a:t>may</a:t>
            </a:r>
            <a:r>
              <a:rPr lang="it-IT" sz="1800" dirty="0"/>
              <a:t> be </a:t>
            </a:r>
            <a:r>
              <a:rPr lang="it-IT" sz="1800" dirty="0" err="1"/>
              <a:t>until</a:t>
            </a:r>
            <a:r>
              <a:rPr lang="it-IT" sz="1800" dirty="0"/>
              <a:t> the end of file</a:t>
            </a:r>
            <a:r>
              <a:rPr lang="it-IT" sz="1800" dirty="0" smtClean="0"/>
              <a:t>.</a:t>
            </a:r>
            <a:endParaRPr lang="it-IT" sz="1800" dirty="0"/>
          </a:p>
          <a:p>
            <a:pPr algn="just">
              <a:spcBef>
                <a:spcPts val="800"/>
              </a:spcBef>
              <a:spcAft>
                <a:spcPts val="800"/>
              </a:spcAft>
            </a:pPr>
            <a:r>
              <a:rPr lang="it-IT" sz="1800" dirty="0" err="1"/>
              <a:t>Example</a:t>
            </a:r>
            <a:r>
              <a:rPr lang="it-IT" sz="1800" dirty="0" smtClean="0"/>
              <a:t>:</a:t>
            </a:r>
            <a:endParaRPr lang="it-IT" sz="1800" dirty="0"/>
          </a:p>
          <a:p>
            <a:pPr marL="349250" lvl="1" indent="0" algn="just">
              <a:spcBef>
                <a:spcPts val="0"/>
              </a:spcBef>
              <a:spcAft>
                <a:spcPts val="800"/>
              </a:spcAft>
              <a:buNone/>
            </a:pPr>
            <a:r>
              <a:rPr lang="it-IT" sz="1600" b="1" dirty="0">
                <a:latin typeface="Courier New"/>
                <a:cs typeface="Courier New"/>
              </a:rPr>
              <a:t>fo = open("</a:t>
            </a:r>
            <a:r>
              <a:rPr lang="it-IT" sz="1600" b="1" dirty="0" err="1">
                <a:latin typeface="Courier New"/>
                <a:cs typeface="Courier New"/>
              </a:rPr>
              <a:t>foo.txt</a:t>
            </a:r>
            <a:r>
              <a:rPr lang="it-IT" sz="1600" b="1" dirty="0">
                <a:latin typeface="Courier New"/>
                <a:cs typeface="Courier New"/>
              </a:rPr>
              <a:t>", "</a:t>
            </a:r>
            <a:r>
              <a:rPr lang="it-IT" sz="1600" b="1" dirty="0" err="1">
                <a:latin typeface="Courier New"/>
                <a:cs typeface="Courier New"/>
              </a:rPr>
              <a:t>r</a:t>
            </a:r>
            <a:r>
              <a:rPr lang="it-IT" sz="1600" b="1" dirty="0" smtClean="0">
                <a:latin typeface="Courier New"/>
                <a:cs typeface="Courier New"/>
              </a:rPr>
              <a:t>+”)</a:t>
            </a:r>
            <a:endParaRPr lang="it-IT" sz="1600" b="1" dirty="0">
              <a:latin typeface="Courier New"/>
              <a:cs typeface="Courier New"/>
            </a:endParaRPr>
          </a:p>
          <a:p>
            <a:pPr marL="349250" lvl="1" indent="0" algn="just">
              <a:spcBef>
                <a:spcPts val="0"/>
              </a:spcBef>
              <a:spcAft>
                <a:spcPts val="800"/>
              </a:spcAft>
              <a:buNone/>
            </a:pPr>
            <a:r>
              <a:rPr lang="it-IT" sz="1600" b="1" dirty="0">
                <a:latin typeface="Courier New"/>
                <a:cs typeface="Courier New"/>
              </a:rPr>
              <a:t>str = </a:t>
            </a:r>
            <a:r>
              <a:rPr lang="it-IT" sz="1600" b="1" dirty="0" err="1">
                <a:latin typeface="Courier New"/>
                <a:cs typeface="Courier New"/>
              </a:rPr>
              <a:t>fo.read</a:t>
            </a:r>
            <a:r>
              <a:rPr lang="it-IT" sz="1600" b="1" dirty="0">
                <a:latin typeface="Courier New"/>
                <a:cs typeface="Courier New"/>
              </a:rPr>
              <a:t>(10</a:t>
            </a:r>
            <a:r>
              <a:rPr lang="it-IT" sz="1600" b="1" dirty="0" smtClean="0">
                <a:latin typeface="Courier New"/>
                <a:cs typeface="Courier New"/>
              </a:rPr>
              <a:t>)</a:t>
            </a:r>
            <a:endParaRPr lang="it-IT" sz="1600" b="1" dirty="0">
              <a:latin typeface="Courier New"/>
              <a:cs typeface="Courier New"/>
            </a:endParaRPr>
          </a:p>
          <a:p>
            <a:pPr marL="342900" lvl="1" indent="0" algn="just">
              <a:spcBef>
                <a:spcPts val="0"/>
              </a:spcBef>
              <a:spcAft>
                <a:spcPts val="800"/>
              </a:spcAft>
              <a:buNone/>
            </a:pPr>
            <a:r>
              <a:rPr lang="it-IT" sz="1600" b="1" dirty="0">
                <a:latin typeface="Courier New"/>
                <a:cs typeface="Courier New"/>
              </a:rPr>
              <a:t>print "Read </a:t>
            </a:r>
            <a:r>
              <a:rPr lang="it-IT" sz="1600" b="1" dirty="0" err="1">
                <a:latin typeface="Courier New"/>
                <a:cs typeface="Courier New"/>
              </a:rPr>
              <a:t>String</a:t>
            </a:r>
            <a:r>
              <a:rPr lang="it-IT" sz="1600" b="1" dirty="0">
                <a:latin typeface="Courier New"/>
                <a:cs typeface="Courier New"/>
              </a:rPr>
              <a:t> </a:t>
            </a:r>
            <a:r>
              <a:rPr lang="it-IT" sz="1600" b="1" dirty="0" err="1">
                <a:latin typeface="Courier New"/>
                <a:cs typeface="Courier New"/>
              </a:rPr>
              <a:t>is</a:t>
            </a:r>
            <a:r>
              <a:rPr lang="it-IT" sz="1600" b="1" dirty="0">
                <a:latin typeface="Courier New"/>
                <a:cs typeface="Courier New"/>
              </a:rPr>
              <a:t> : ", </a:t>
            </a:r>
            <a:r>
              <a:rPr lang="it-IT" sz="1600" b="1" dirty="0" smtClean="0">
                <a:latin typeface="Courier New"/>
                <a:cs typeface="Courier New"/>
              </a:rPr>
              <a:t>str</a:t>
            </a:r>
            <a:endParaRPr lang="it-IT" sz="1800" b="1" dirty="0" smtClean="0"/>
          </a:p>
          <a:p>
            <a:pPr marL="342900" lvl="1" indent="0" algn="just">
              <a:spcBef>
                <a:spcPts val="0"/>
              </a:spcBef>
              <a:spcAft>
                <a:spcPts val="800"/>
              </a:spcAft>
              <a:buNone/>
            </a:pPr>
            <a:r>
              <a:rPr lang="it-IT" sz="1600" b="1" dirty="0">
                <a:latin typeface="Courier New"/>
                <a:cs typeface="Courier New"/>
              </a:rPr>
              <a:t>fo.close(</a:t>
            </a:r>
            <a:r>
              <a:rPr lang="it-IT" sz="1600" b="1" dirty="0" smtClean="0">
                <a:latin typeface="Courier New"/>
                <a:cs typeface="Courier New"/>
              </a:rPr>
              <a:t>)</a:t>
            </a:r>
            <a:endParaRPr lang="it-IT" sz="1600" b="1" dirty="0">
              <a:latin typeface="Courier New"/>
              <a:cs typeface="Courier New"/>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15</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a:t>File </a:t>
            </a:r>
            <a:r>
              <a:rPr lang="it-IT" dirty="0" smtClean="0"/>
              <a:t>positions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The </a:t>
            </a:r>
            <a:r>
              <a:rPr lang="it-IT" sz="1800" b="1" dirty="0" err="1">
                <a:solidFill>
                  <a:srgbClr val="002060"/>
                </a:solidFill>
                <a:latin typeface="Courier New"/>
                <a:cs typeface="Courier New"/>
              </a:rPr>
              <a:t>tell</a:t>
            </a:r>
            <a:r>
              <a:rPr lang="it-IT" sz="1800" b="1" dirty="0">
                <a:solidFill>
                  <a:srgbClr val="002060"/>
                </a:solidFill>
                <a:latin typeface="Courier New"/>
                <a:cs typeface="Courier New"/>
              </a:rPr>
              <a:t>()</a:t>
            </a:r>
            <a:r>
              <a:rPr lang="it-IT" sz="1800" dirty="0">
                <a:solidFill>
                  <a:srgbClr val="002060"/>
                </a:solidFill>
              </a:rPr>
              <a:t> </a:t>
            </a:r>
            <a:r>
              <a:rPr lang="it-IT" sz="1800" dirty="0" err="1"/>
              <a:t>method</a:t>
            </a:r>
            <a:r>
              <a:rPr lang="it-IT" sz="1800" dirty="0"/>
              <a:t> </a:t>
            </a:r>
            <a:r>
              <a:rPr lang="it-IT" sz="1800" dirty="0" err="1"/>
              <a:t>tells</a:t>
            </a:r>
            <a:r>
              <a:rPr lang="it-IT" sz="1800" dirty="0"/>
              <a:t> </a:t>
            </a:r>
            <a:r>
              <a:rPr lang="it-IT" sz="1800" dirty="0" err="1"/>
              <a:t>you</a:t>
            </a:r>
            <a:r>
              <a:rPr lang="it-IT" sz="1800" dirty="0"/>
              <a:t> the </a:t>
            </a:r>
            <a:r>
              <a:rPr lang="it-IT" sz="1800" dirty="0" err="1"/>
              <a:t>current</a:t>
            </a:r>
            <a:r>
              <a:rPr lang="it-IT" sz="1800" dirty="0"/>
              <a:t> position </a:t>
            </a:r>
            <a:r>
              <a:rPr lang="it-IT" sz="1800" dirty="0" err="1"/>
              <a:t>within</a:t>
            </a:r>
            <a:r>
              <a:rPr lang="it-IT" sz="1800" dirty="0"/>
              <a:t> the file in </a:t>
            </a:r>
            <a:r>
              <a:rPr lang="it-IT" sz="1800" dirty="0" err="1"/>
              <a:t>other</a:t>
            </a:r>
            <a:r>
              <a:rPr lang="it-IT" sz="1800" dirty="0"/>
              <a:t> </a:t>
            </a:r>
            <a:r>
              <a:rPr lang="it-IT" sz="1800" dirty="0" err="1"/>
              <a:t>words</a:t>
            </a:r>
            <a:r>
              <a:rPr lang="it-IT" sz="1800" dirty="0"/>
              <a:t>, the </a:t>
            </a:r>
            <a:r>
              <a:rPr lang="it-IT" sz="1800" dirty="0" err="1"/>
              <a:t>next</a:t>
            </a:r>
            <a:r>
              <a:rPr lang="it-IT" sz="1800" dirty="0"/>
              <a:t> </a:t>
            </a:r>
            <a:r>
              <a:rPr lang="it-IT" sz="1800" dirty="0" err="1"/>
              <a:t>read</a:t>
            </a:r>
            <a:r>
              <a:rPr lang="it-IT" sz="1800" dirty="0"/>
              <a:t> or </a:t>
            </a:r>
            <a:r>
              <a:rPr lang="it-IT" sz="1800" dirty="0" err="1"/>
              <a:t>write</a:t>
            </a:r>
            <a:r>
              <a:rPr lang="it-IT" sz="1800" dirty="0"/>
              <a:t> </a:t>
            </a:r>
            <a:r>
              <a:rPr lang="it-IT" sz="1800" dirty="0" err="1"/>
              <a:t>will</a:t>
            </a:r>
            <a:r>
              <a:rPr lang="it-IT" sz="1800" dirty="0"/>
              <a:t> </a:t>
            </a:r>
            <a:r>
              <a:rPr lang="it-IT" sz="1800" dirty="0" err="1"/>
              <a:t>occur</a:t>
            </a:r>
            <a:r>
              <a:rPr lang="it-IT" sz="1800" dirty="0"/>
              <a:t> </a:t>
            </a:r>
            <a:r>
              <a:rPr lang="it-IT" sz="1800" dirty="0" err="1"/>
              <a:t>at</a:t>
            </a:r>
            <a:r>
              <a:rPr lang="it-IT" sz="1800" dirty="0"/>
              <a:t> </a:t>
            </a:r>
            <a:r>
              <a:rPr lang="it-IT" sz="1800" dirty="0" err="1"/>
              <a:t>that</a:t>
            </a:r>
            <a:r>
              <a:rPr lang="it-IT" sz="1800" dirty="0"/>
              <a:t> </a:t>
            </a:r>
            <a:r>
              <a:rPr lang="it-IT" sz="1800" dirty="0" err="1"/>
              <a:t>many</a:t>
            </a:r>
            <a:r>
              <a:rPr lang="it-IT" sz="1800" dirty="0"/>
              <a:t> </a:t>
            </a:r>
            <a:r>
              <a:rPr lang="it-IT" sz="1800" dirty="0" err="1"/>
              <a:t>bytes</a:t>
            </a:r>
            <a:r>
              <a:rPr lang="it-IT" sz="1800" dirty="0"/>
              <a:t> from the </a:t>
            </a:r>
            <a:r>
              <a:rPr lang="it-IT" sz="1800" dirty="0" err="1"/>
              <a:t>beginning</a:t>
            </a:r>
            <a:r>
              <a:rPr lang="it-IT" sz="1800" dirty="0"/>
              <a:t> of the </a:t>
            </a:r>
            <a:r>
              <a:rPr lang="it-IT" sz="1800" dirty="0" smtClean="0"/>
              <a:t>file.</a:t>
            </a:r>
            <a:endParaRPr lang="it-IT" sz="1800" dirty="0"/>
          </a:p>
          <a:p>
            <a:pPr algn="just">
              <a:spcBef>
                <a:spcPts val="800"/>
              </a:spcBef>
              <a:spcAft>
                <a:spcPts val="800"/>
              </a:spcAft>
            </a:pPr>
            <a:r>
              <a:rPr lang="it-IT" sz="1800" dirty="0"/>
              <a:t>The </a:t>
            </a:r>
            <a:r>
              <a:rPr lang="it-IT" sz="1800" b="1" dirty="0" err="1">
                <a:solidFill>
                  <a:srgbClr val="002060"/>
                </a:solidFill>
                <a:latin typeface="Courier New"/>
                <a:cs typeface="Courier New"/>
              </a:rPr>
              <a:t>seek</a:t>
            </a:r>
            <a:r>
              <a:rPr lang="it-IT" sz="1800" b="1" dirty="0">
                <a:solidFill>
                  <a:srgbClr val="002060"/>
                </a:solidFill>
                <a:latin typeface="Courier New"/>
                <a:cs typeface="Courier New"/>
              </a:rPr>
              <a:t>(offset[, from]) </a:t>
            </a:r>
            <a:r>
              <a:rPr lang="it-IT" sz="1800" dirty="0" err="1"/>
              <a:t>method</a:t>
            </a:r>
            <a:r>
              <a:rPr lang="it-IT" sz="1800" dirty="0"/>
              <a:t> </a:t>
            </a:r>
            <a:r>
              <a:rPr lang="it-IT" sz="1800" dirty="0" err="1"/>
              <a:t>changes</a:t>
            </a:r>
            <a:r>
              <a:rPr lang="it-IT" sz="1800" dirty="0"/>
              <a:t> the </a:t>
            </a:r>
            <a:r>
              <a:rPr lang="it-IT" sz="1800" dirty="0" err="1"/>
              <a:t>current</a:t>
            </a:r>
            <a:r>
              <a:rPr lang="it-IT" sz="1800" dirty="0"/>
              <a:t> file position. The </a:t>
            </a:r>
            <a:r>
              <a:rPr lang="it-IT" sz="1800" b="1" dirty="0"/>
              <a:t>offset</a:t>
            </a:r>
            <a:r>
              <a:rPr lang="it-IT" sz="1800" dirty="0"/>
              <a:t> </a:t>
            </a:r>
            <a:r>
              <a:rPr lang="it-IT" sz="1800" dirty="0" err="1"/>
              <a:t>argument</a:t>
            </a:r>
            <a:r>
              <a:rPr lang="it-IT" sz="1800" dirty="0"/>
              <a:t> </a:t>
            </a:r>
            <a:r>
              <a:rPr lang="it-IT" sz="1800" dirty="0" err="1"/>
              <a:t>indicates</a:t>
            </a:r>
            <a:r>
              <a:rPr lang="it-IT" sz="1800" dirty="0"/>
              <a:t> the </a:t>
            </a:r>
            <a:r>
              <a:rPr lang="it-IT" sz="1800" dirty="0" err="1"/>
              <a:t>number</a:t>
            </a:r>
            <a:r>
              <a:rPr lang="it-IT" sz="1800" dirty="0"/>
              <a:t> of </a:t>
            </a:r>
            <a:r>
              <a:rPr lang="it-IT" sz="1800" dirty="0" err="1"/>
              <a:t>bytes</a:t>
            </a:r>
            <a:r>
              <a:rPr lang="it-IT" sz="1800" dirty="0"/>
              <a:t> to be </a:t>
            </a:r>
            <a:r>
              <a:rPr lang="it-IT" sz="1800" dirty="0" err="1"/>
              <a:t>moved</a:t>
            </a:r>
            <a:r>
              <a:rPr lang="it-IT" sz="1800" dirty="0"/>
              <a:t>. The </a:t>
            </a:r>
            <a:r>
              <a:rPr lang="it-IT" sz="1800" b="1" dirty="0"/>
              <a:t>from</a:t>
            </a:r>
            <a:r>
              <a:rPr lang="it-IT" sz="1800" dirty="0"/>
              <a:t> </a:t>
            </a:r>
            <a:r>
              <a:rPr lang="it-IT" sz="1800" dirty="0" err="1"/>
              <a:t>argument</a:t>
            </a:r>
            <a:r>
              <a:rPr lang="it-IT" sz="1800" dirty="0"/>
              <a:t> </a:t>
            </a:r>
            <a:r>
              <a:rPr lang="it-IT" sz="1800" dirty="0" err="1"/>
              <a:t>specifies</a:t>
            </a:r>
            <a:r>
              <a:rPr lang="it-IT" sz="1800" dirty="0"/>
              <a:t> the </a:t>
            </a:r>
            <a:r>
              <a:rPr lang="it-IT" sz="1800" dirty="0" err="1"/>
              <a:t>reference</a:t>
            </a:r>
            <a:r>
              <a:rPr lang="it-IT" sz="1800" dirty="0"/>
              <a:t> position from </a:t>
            </a:r>
            <a:r>
              <a:rPr lang="it-IT" sz="1800" dirty="0" err="1"/>
              <a:t>where</a:t>
            </a:r>
            <a:r>
              <a:rPr lang="it-IT" sz="1800" dirty="0"/>
              <a:t> the </a:t>
            </a:r>
            <a:r>
              <a:rPr lang="it-IT" sz="1800" dirty="0" err="1"/>
              <a:t>bytes</a:t>
            </a:r>
            <a:r>
              <a:rPr lang="it-IT" sz="1800" dirty="0"/>
              <a:t> are to be </a:t>
            </a:r>
            <a:r>
              <a:rPr lang="it-IT" sz="1800" dirty="0" err="1"/>
              <a:t>moved</a:t>
            </a:r>
            <a:r>
              <a:rPr lang="it-IT" sz="1800" dirty="0" smtClean="0"/>
              <a:t>.</a:t>
            </a:r>
            <a:endParaRPr lang="it-IT" sz="1800" dirty="0"/>
          </a:p>
          <a:p>
            <a:pPr lvl="1" algn="just">
              <a:spcBef>
                <a:spcPts val="800"/>
              </a:spcBef>
              <a:spcAft>
                <a:spcPts val="800"/>
              </a:spcAft>
            </a:pPr>
            <a:r>
              <a:rPr lang="it-IT" sz="1600" dirty="0"/>
              <a:t>If </a:t>
            </a:r>
            <a:r>
              <a:rPr lang="it-IT" sz="1600" b="1" dirty="0"/>
              <a:t>from</a:t>
            </a:r>
            <a:r>
              <a:rPr lang="it-IT" sz="1600" dirty="0"/>
              <a:t> </a:t>
            </a:r>
            <a:r>
              <a:rPr lang="it-IT" sz="1600" dirty="0" err="1"/>
              <a:t>is</a:t>
            </a:r>
            <a:r>
              <a:rPr lang="it-IT" sz="1600" dirty="0"/>
              <a:t> set to </a:t>
            </a:r>
            <a:r>
              <a:rPr lang="it-IT" sz="1600" b="1" dirty="0"/>
              <a:t>0</a:t>
            </a:r>
            <a:r>
              <a:rPr lang="it-IT" sz="1600" dirty="0"/>
              <a:t>, </a:t>
            </a:r>
            <a:r>
              <a:rPr lang="it-IT" sz="1600" dirty="0" err="1"/>
              <a:t>it</a:t>
            </a:r>
            <a:r>
              <a:rPr lang="it-IT" sz="1600" dirty="0"/>
              <a:t> </a:t>
            </a:r>
            <a:r>
              <a:rPr lang="it-IT" sz="1600" dirty="0" err="1"/>
              <a:t>means</a:t>
            </a:r>
            <a:r>
              <a:rPr lang="it-IT" sz="1600" dirty="0"/>
              <a:t> use the </a:t>
            </a:r>
            <a:r>
              <a:rPr lang="it-IT" sz="1600" dirty="0" err="1"/>
              <a:t>beginning</a:t>
            </a:r>
            <a:r>
              <a:rPr lang="it-IT" sz="1600" dirty="0"/>
              <a:t> of the file </a:t>
            </a:r>
            <a:r>
              <a:rPr lang="it-IT" sz="1600" dirty="0" err="1"/>
              <a:t>as</a:t>
            </a:r>
            <a:r>
              <a:rPr lang="it-IT" sz="1600" dirty="0"/>
              <a:t> the </a:t>
            </a:r>
            <a:r>
              <a:rPr lang="it-IT" sz="1600" dirty="0" err="1"/>
              <a:t>reference</a:t>
            </a:r>
            <a:r>
              <a:rPr lang="it-IT" sz="1600" dirty="0"/>
              <a:t> position and </a:t>
            </a:r>
            <a:r>
              <a:rPr lang="it-IT" sz="1600" b="1" dirty="0"/>
              <a:t>1</a:t>
            </a:r>
            <a:r>
              <a:rPr lang="it-IT" sz="1600" dirty="0"/>
              <a:t> </a:t>
            </a:r>
            <a:r>
              <a:rPr lang="it-IT" sz="1600" dirty="0" err="1"/>
              <a:t>means</a:t>
            </a:r>
            <a:r>
              <a:rPr lang="it-IT" sz="1600" dirty="0"/>
              <a:t> use the </a:t>
            </a:r>
            <a:r>
              <a:rPr lang="it-IT" sz="1600" dirty="0" err="1"/>
              <a:t>current</a:t>
            </a:r>
            <a:r>
              <a:rPr lang="it-IT" sz="1600" dirty="0"/>
              <a:t> position </a:t>
            </a:r>
            <a:r>
              <a:rPr lang="it-IT" sz="1600" dirty="0" err="1"/>
              <a:t>as</a:t>
            </a:r>
            <a:r>
              <a:rPr lang="it-IT" sz="1600" dirty="0"/>
              <a:t> the </a:t>
            </a:r>
            <a:r>
              <a:rPr lang="it-IT" sz="1600" dirty="0" err="1"/>
              <a:t>reference</a:t>
            </a:r>
            <a:r>
              <a:rPr lang="it-IT" sz="1600" dirty="0"/>
              <a:t> position and if </a:t>
            </a:r>
            <a:r>
              <a:rPr lang="it-IT" sz="1600" dirty="0" err="1"/>
              <a:t>it</a:t>
            </a:r>
            <a:r>
              <a:rPr lang="it-IT" sz="1600" dirty="0"/>
              <a:t> </a:t>
            </a:r>
            <a:r>
              <a:rPr lang="it-IT" sz="1600" dirty="0" err="1"/>
              <a:t>is</a:t>
            </a:r>
            <a:r>
              <a:rPr lang="it-IT" sz="1600" dirty="0"/>
              <a:t> set to </a:t>
            </a:r>
            <a:r>
              <a:rPr lang="it-IT" sz="1600" b="1" dirty="0"/>
              <a:t>2</a:t>
            </a:r>
            <a:r>
              <a:rPr lang="it-IT" sz="1600" dirty="0"/>
              <a:t> </a:t>
            </a:r>
            <a:r>
              <a:rPr lang="it-IT" sz="1600" dirty="0" err="1"/>
              <a:t>then</a:t>
            </a:r>
            <a:r>
              <a:rPr lang="it-IT" sz="1600" dirty="0"/>
              <a:t> the </a:t>
            </a:r>
            <a:r>
              <a:rPr lang="it-IT" sz="1600" dirty="0" smtClean="0"/>
              <a:t>end of </a:t>
            </a:r>
            <a:r>
              <a:rPr lang="it-IT" sz="1600" dirty="0"/>
              <a:t>the file </a:t>
            </a:r>
            <a:r>
              <a:rPr lang="it-IT" sz="1600" dirty="0" err="1"/>
              <a:t>would</a:t>
            </a:r>
            <a:r>
              <a:rPr lang="it-IT" sz="1600" dirty="0"/>
              <a:t> be </a:t>
            </a:r>
            <a:r>
              <a:rPr lang="it-IT" sz="1600" dirty="0" err="1"/>
              <a:t>taken</a:t>
            </a:r>
            <a:r>
              <a:rPr lang="it-IT" sz="1600" dirty="0"/>
              <a:t> </a:t>
            </a:r>
            <a:r>
              <a:rPr lang="it-IT" sz="1600" dirty="0" err="1"/>
              <a:t>as</a:t>
            </a:r>
            <a:r>
              <a:rPr lang="it-IT" sz="1600" dirty="0"/>
              <a:t> the </a:t>
            </a:r>
            <a:r>
              <a:rPr lang="it-IT" sz="1600" dirty="0" err="1"/>
              <a:t>reference</a:t>
            </a:r>
            <a:r>
              <a:rPr lang="it-IT" sz="1600" dirty="0"/>
              <a:t> position.</a:t>
            </a:r>
          </a:p>
          <a:p>
            <a:pPr algn="just">
              <a:spcBef>
                <a:spcPts val="800"/>
              </a:spcBef>
              <a:spcAft>
                <a:spcPts val="800"/>
              </a:spcAft>
            </a:pPr>
            <a:r>
              <a:rPr lang="it-IT" sz="1600" dirty="0" err="1"/>
              <a:t>Example</a:t>
            </a:r>
            <a:r>
              <a:rPr lang="it-IT" sz="1600" dirty="0"/>
              <a:t>:</a:t>
            </a:r>
          </a:p>
          <a:p>
            <a:pPr marL="342900" lvl="1" indent="0" algn="just">
              <a:spcBef>
                <a:spcPts val="800"/>
              </a:spcBef>
              <a:buNone/>
            </a:pPr>
            <a:r>
              <a:rPr lang="it-IT" sz="1600" b="1" dirty="0">
                <a:solidFill>
                  <a:srgbClr val="000000"/>
                </a:solidFill>
                <a:latin typeface="Courier New"/>
                <a:cs typeface="Courier New"/>
              </a:rPr>
              <a:t>fo = open("</a:t>
            </a:r>
            <a:r>
              <a:rPr lang="it-IT" sz="1600" b="1" dirty="0" err="1">
                <a:solidFill>
                  <a:srgbClr val="000000"/>
                </a:solidFill>
                <a:latin typeface="Courier New"/>
                <a:cs typeface="Courier New"/>
              </a:rPr>
              <a:t>foo.txt</a:t>
            </a:r>
            <a:r>
              <a:rPr lang="it-IT" sz="1600" b="1" dirty="0">
                <a:solidFill>
                  <a:srgbClr val="000000"/>
                </a:solidFill>
                <a:latin typeface="Courier New"/>
                <a:cs typeface="Courier New"/>
              </a:rPr>
              <a:t>", "</a:t>
            </a:r>
            <a:r>
              <a:rPr lang="it-IT" sz="1600" b="1" dirty="0" err="1">
                <a:solidFill>
                  <a:srgbClr val="000000"/>
                </a:solidFill>
                <a:latin typeface="Courier New"/>
                <a:cs typeface="Courier New"/>
              </a:rPr>
              <a:t>r</a:t>
            </a:r>
            <a:r>
              <a:rPr lang="it-IT" sz="1600" b="1" dirty="0" smtClean="0">
                <a:solidFill>
                  <a:srgbClr val="000000"/>
                </a:solidFill>
                <a:latin typeface="Courier New"/>
                <a:cs typeface="Courier New"/>
              </a:rPr>
              <a:t>+”)</a:t>
            </a:r>
            <a:endParaRPr lang="it-IT" sz="1600" b="1" dirty="0">
              <a:solidFill>
                <a:srgbClr val="000000"/>
              </a:solidFill>
              <a:latin typeface="Courier New"/>
              <a:cs typeface="Courier New"/>
            </a:endParaRPr>
          </a:p>
          <a:p>
            <a:pPr marL="342900" lvl="1" indent="0" algn="just">
              <a:spcBef>
                <a:spcPts val="0"/>
              </a:spcBef>
              <a:buNone/>
            </a:pPr>
            <a:r>
              <a:rPr lang="it-IT" sz="1600" b="1" dirty="0">
                <a:solidFill>
                  <a:srgbClr val="000000"/>
                </a:solidFill>
                <a:latin typeface="Courier New"/>
                <a:cs typeface="Courier New"/>
              </a:rPr>
              <a:t>str = </a:t>
            </a:r>
            <a:r>
              <a:rPr lang="it-IT" sz="1600" b="1" dirty="0" err="1">
                <a:solidFill>
                  <a:srgbClr val="000000"/>
                </a:solidFill>
                <a:latin typeface="Courier New"/>
                <a:cs typeface="Courier New"/>
              </a:rPr>
              <a:t>fo.read</a:t>
            </a:r>
            <a:r>
              <a:rPr lang="it-IT" sz="1600" b="1" dirty="0">
                <a:solidFill>
                  <a:srgbClr val="000000"/>
                </a:solidFill>
                <a:latin typeface="Courier New"/>
                <a:cs typeface="Courier New"/>
              </a:rPr>
              <a:t>(10</a:t>
            </a:r>
            <a:r>
              <a:rPr lang="it-IT" sz="1600" b="1" dirty="0" smtClean="0">
                <a:solidFill>
                  <a:srgbClr val="000000"/>
                </a:solidFill>
                <a:latin typeface="Courier New"/>
                <a:cs typeface="Courier New"/>
              </a:rPr>
              <a:t>) </a:t>
            </a:r>
            <a:r>
              <a:rPr lang="it-IT" sz="1600" b="1" i="1" dirty="0" smtClean="0">
                <a:solidFill>
                  <a:srgbClr val="000000"/>
                </a:solidFill>
                <a:latin typeface="Courier New"/>
                <a:cs typeface="Courier New"/>
              </a:rPr>
              <a:t>#Read </a:t>
            </a:r>
            <a:r>
              <a:rPr lang="it-IT" sz="1600" b="1" i="1" dirty="0" err="1" smtClean="0">
                <a:solidFill>
                  <a:srgbClr val="000000"/>
                </a:solidFill>
                <a:latin typeface="Courier New"/>
                <a:cs typeface="Courier New"/>
              </a:rPr>
              <a:t>at</a:t>
            </a:r>
            <a:r>
              <a:rPr lang="it-IT" sz="1600" b="1" i="1" dirty="0" smtClean="0">
                <a:solidFill>
                  <a:srgbClr val="000000"/>
                </a:solidFill>
                <a:latin typeface="Courier New"/>
                <a:cs typeface="Courier New"/>
              </a:rPr>
              <a:t> </a:t>
            </a:r>
            <a:r>
              <a:rPr lang="it-IT" sz="1600" b="1" i="1" dirty="0" err="1" smtClean="0">
                <a:solidFill>
                  <a:srgbClr val="000000"/>
                </a:solidFill>
                <a:latin typeface="Courier New"/>
                <a:cs typeface="Courier New"/>
              </a:rPr>
              <a:t>most</a:t>
            </a:r>
            <a:r>
              <a:rPr lang="it-IT" sz="1600" b="1" i="1" dirty="0" smtClean="0">
                <a:solidFill>
                  <a:srgbClr val="000000"/>
                </a:solidFill>
                <a:latin typeface="Courier New"/>
                <a:cs typeface="Courier New"/>
              </a:rPr>
              <a:t> 10 </a:t>
            </a:r>
            <a:r>
              <a:rPr lang="it-IT" sz="1600" b="1" i="1" dirty="0" err="1" smtClean="0">
                <a:solidFill>
                  <a:srgbClr val="000000"/>
                </a:solidFill>
                <a:latin typeface="Courier New"/>
                <a:cs typeface="Courier New"/>
              </a:rPr>
              <a:t>chars</a:t>
            </a:r>
            <a:endParaRPr lang="it-IT" sz="1600" b="1" i="1" dirty="0">
              <a:solidFill>
                <a:srgbClr val="000000"/>
              </a:solidFill>
              <a:latin typeface="Courier New"/>
              <a:cs typeface="Courier New"/>
            </a:endParaRPr>
          </a:p>
          <a:p>
            <a:pPr marL="342900" lvl="1" indent="0" algn="just">
              <a:spcBef>
                <a:spcPts val="0"/>
              </a:spcBef>
              <a:buNone/>
            </a:pPr>
            <a:r>
              <a:rPr lang="it-IT" sz="1600" b="1" dirty="0">
                <a:solidFill>
                  <a:srgbClr val="000000"/>
                </a:solidFill>
                <a:latin typeface="Courier New"/>
                <a:cs typeface="Courier New"/>
              </a:rPr>
              <a:t>position = </a:t>
            </a:r>
            <a:r>
              <a:rPr lang="it-IT" sz="1600" b="1" dirty="0" err="1">
                <a:solidFill>
                  <a:srgbClr val="000000"/>
                </a:solidFill>
                <a:latin typeface="Courier New"/>
                <a:cs typeface="Courier New"/>
              </a:rPr>
              <a:t>fo.seek</a:t>
            </a:r>
            <a:r>
              <a:rPr lang="it-IT" sz="1600" b="1" dirty="0">
                <a:solidFill>
                  <a:srgbClr val="000000"/>
                </a:solidFill>
                <a:latin typeface="Courier New"/>
                <a:cs typeface="Courier New"/>
              </a:rPr>
              <a:t>(0, 0</a:t>
            </a:r>
            <a:r>
              <a:rPr lang="it-IT" sz="1600" b="1" dirty="0" smtClean="0">
                <a:solidFill>
                  <a:srgbClr val="000000"/>
                </a:solidFill>
                <a:latin typeface="Courier New"/>
                <a:cs typeface="Courier New"/>
              </a:rPr>
              <a:t>) </a:t>
            </a:r>
            <a:r>
              <a:rPr lang="it-IT" sz="1600" b="1" i="1" dirty="0" smtClean="0">
                <a:solidFill>
                  <a:srgbClr val="000000"/>
                </a:solidFill>
                <a:latin typeface="Courier New"/>
                <a:cs typeface="Courier New"/>
              </a:rPr>
              <a:t>#</a:t>
            </a:r>
            <a:r>
              <a:rPr lang="it-IT" sz="1600" b="1" i="1" dirty="0" err="1" smtClean="0">
                <a:solidFill>
                  <a:srgbClr val="000000"/>
                </a:solidFill>
                <a:latin typeface="Courier New"/>
                <a:cs typeface="Courier New"/>
              </a:rPr>
              <a:t>Restart</a:t>
            </a:r>
            <a:r>
              <a:rPr lang="it-IT" sz="1600" b="1" i="1" dirty="0" smtClean="0">
                <a:solidFill>
                  <a:srgbClr val="000000"/>
                </a:solidFill>
                <a:latin typeface="Courier New"/>
                <a:cs typeface="Courier New"/>
              </a:rPr>
              <a:t> from the </a:t>
            </a:r>
            <a:r>
              <a:rPr lang="it-IT" sz="1600" b="1" i="1" dirty="0" err="1" smtClean="0">
                <a:solidFill>
                  <a:srgbClr val="000000"/>
                </a:solidFill>
                <a:latin typeface="Courier New"/>
                <a:cs typeface="Courier New"/>
              </a:rPr>
              <a:t>beginning</a:t>
            </a:r>
            <a:endParaRPr lang="it-IT" sz="1600" b="1" i="1" dirty="0">
              <a:solidFill>
                <a:srgbClr val="000000"/>
              </a:solidFill>
              <a:latin typeface="Courier New"/>
              <a:cs typeface="Courier New"/>
            </a:endParaRPr>
          </a:p>
          <a:p>
            <a:pPr marL="342900" lvl="1" indent="0" algn="just">
              <a:spcBef>
                <a:spcPts val="0"/>
              </a:spcBef>
              <a:buNone/>
            </a:pPr>
            <a:r>
              <a:rPr lang="it-IT" sz="1600" b="1" dirty="0">
                <a:solidFill>
                  <a:srgbClr val="000000"/>
                </a:solidFill>
                <a:latin typeface="Courier New"/>
                <a:cs typeface="Courier New"/>
              </a:rPr>
              <a:t>str = </a:t>
            </a:r>
            <a:r>
              <a:rPr lang="it-IT" sz="1600" b="1" dirty="0" err="1">
                <a:solidFill>
                  <a:srgbClr val="000000"/>
                </a:solidFill>
                <a:latin typeface="Courier New"/>
                <a:cs typeface="Courier New"/>
              </a:rPr>
              <a:t>fo.read</a:t>
            </a:r>
            <a:r>
              <a:rPr lang="it-IT" sz="1600" b="1" dirty="0">
                <a:solidFill>
                  <a:srgbClr val="000000"/>
                </a:solidFill>
                <a:latin typeface="Courier New"/>
                <a:cs typeface="Courier New"/>
              </a:rPr>
              <a:t>(10</a:t>
            </a:r>
            <a:r>
              <a:rPr lang="it-IT" sz="1600" b="1" dirty="0" smtClean="0">
                <a:solidFill>
                  <a:srgbClr val="000000"/>
                </a:solidFill>
                <a:latin typeface="Courier New"/>
                <a:cs typeface="Courier New"/>
              </a:rPr>
              <a:t>)</a:t>
            </a:r>
            <a:r>
              <a:rPr lang="it-IT" sz="1600" b="1" i="1" dirty="0" smtClean="0">
                <a:solidFill>
                  <a:srgbClr val="000000"/>
                </a:solidFill>
                <a:latin typeface="Courier New"/>
                <a:cs typeface="Courier New"/>
              </a:rPr>
              <a:t>#Read </a:t>
            </a:r>
            <a:r>
              <a:rPr lang="it-IT" sz="1600" b="1" i="1" dirty="0" err="1" smtClean="0">
                <a:solidFill>
                  <a:srgbClr val="000000"/>
                </a:solidFill>
                <a:latin typeface="Courier New"/>
                <a:cs typeface="Courier New"/>
              </a:rPr>
              <a:t>at</a:t>
            </a:r>
            <a:r>
              <a:rPr lang="it-IT" sz="1600" b="1" i="1" dirty="0" smtClean="0">
                <a:solidFill>
                  <a:srgbClr val="000000"/>
                </a:solidFill>
                <a:latin typeface="Courier New"/>
                <a:cs typeface="Courier New"/>
              </a:rPr>
              <a:t> </a:t>
            </a:r>
            <a:r>
              <a:rPr lang="it-IT" sz="1600" b="1" i="1" dirty="0" err="1" smtClean="0">
                <a:solidFill>
                  <a:srgbClr val="000000"/>
                </a:solidFill>
                <a:latin typeface="Courier New"/>
                <a:cs typeface="Courier New"/>
              </a:rPr>
              <a:t>most</a:t>
            </a:r>
            <a:r>
              <a:rPr lang="it-IT" sz="1600" b="1" i="1" dirty="0" smtClean="0">
                <a:solidFill>
                  <a:srgbClr val="000000"/>
                </a:solidFill>
                <a:latin typeface="Courier New"/>
                <a:cs typeface="Courier New"/>
              </a:rPr>
              <a:t> 10 </a:t>
            </a:r>
            <a:r>
              <a:rPr lang="it-IT" sz="1600" b="1" i="1" dirty="0" err="1" smtClean="0">
                <a:solidFill>
                  <a:srgbClr val="000000"/>
                </a:solidFill>
                <a:latin typeface="Courier New"/>
                <a:cs typeface="Courier New"/>
              </a:rPr>
              <a:t>chars</a:t>
            </a:r>
            <a:r>
              <a:rPr lang="it-IT" sz="1600" b="1" i="1" dirty="0" smtClean="0">
                <a:solidFill>
                  <a:srgbClr val="000000"/>
                </a:solidFill>
                <a:latin typeface="Courier New"/>
                <a:cs typeface="Courier New"/>
              </a:rPr>
              <a:t> </a:t>
            </a:r>
            <a:r>
              <a:rPr lang="it-IT" sz="1600" b="1" i="1" dirty="0" err="1" smtClean="0">
                <a:solidFill>
                  <a:srgbClr val="000000"/>
                </a:solidFill>
                <a:latin typeface="Courier New"/>
                <a:cs typeface="Courier New"/>
              </a:rPr>
              <a:t>again</a:t>
            </a:r>
            <a:endParaRPr lang="it-IT" sz="1600" b="1" i="1" dirty="0">
              <a:solidFill>
                <a:srgbClr val="000000"/>
              </a:solidFill>
              <a:latin typeface="Courier New"/>
              <a:cs typeface="Courier New"/>
            </a:endParaRPr>
          </a:p>
          <a:p>
            <a:pPr marL="342900" lvl="1" indent="0" algn="just">
              <a:spcBef>
                <a:spcPts val="0"/>
              </a:spcBef>
              <a:spcAft>
                <a:spcPts val="800"/>
              </a:spcAft>
              <a:buNone/>
            </a:pPr>
            <a:r>
              <a:rPr lang="it-IT" sz="1600" b="1" dirty="0" smtClean="0">
                <a:solidFill>
                  <a:srgbClr val="000000"/>
                </a:solidFill>
                <a:latin typeface="Courier New"/>
                <a:cs typeface="Courier New"/>
              </a:rPr>
              <a:t>fo.close</a:t>
            </a:r>
            <a:r>
              <a:rPr lang="it-IT" sz="1600" b="1" dirty="0">
                <a:solidFill>
                  <a:srgbClr val="000000"/>
                </a:solidFill>
                <a:latin typeface="Courier New"/>
                <a:cs typeface="Courier New"/>
              </a:rPr>
              <a:t>(</a:t>
            </a:r>
            <a:r>
              <a:rPr lang="it-IT" sz="1600" b="1" dirty="0" smtClean="0">
                <a:solidFill>
                  <a:srgbClr val="000000"/>
                </a:solidFill>
                <a:latin typeface="Courier New"/>
                <a:cs typeface="Courier New"/>
              </a:rPr>
              <a:t>)</a:t>
            </a:r>
            <a:endParaRPr lang="it-IT" sz="1600" b="1" dirty="0">
              <a:solidFill>
                <a:srgbClr val="000000"/>
              </a:solidFill>
              <a:latin typeface="Courier New"/>
              <a:cs typeface="Courier New"/>
            </a:endParaRPr>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16</a:t>
            </a:fld>
            <a:endParaRPr lang="en-US" dirty="0"/>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OS </a:t>
            </a:r>
            <a:r>
              <a:rPr lang="it-IT" dirty="0" err="1" smtClean="0"/>
              <a:t>module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The OS </a:t>
            </a:r>
            <a:r>
              <a:rPr lang="it-IT" sz="1800" dirty="0" err="1" smtClean="0"/>
              <a:t>module</a:t>
            </a:r>
            <a:r>
              <a:rPr lang="it-IT" sz="1800" dirty="0" smtClean="0"/>
              <a:t> </a:t>
            </a:r>
            <a:r>
              <a:rPr lang="it-IT" sz="1800" dirty="0" err="1"/>
              <a:t>provides</a:t>
            </a:r>
            <a:r>
              <a:rPr lang="it-IT" sz="1800" dirty="0"/>
              <a:t> a </a:t>
            </a:r>
            <a:r>
              <a:rPr lang="it-IT" sz="1800" dirty="0" err="1"/>
              <a:t>portable</a:t>
            </a:r>
            <a:r>
              <a:rPr lang="it-IT" sz="1800" dirty="0"/>
              <a:t> way of </a:t>
            </a:r>
            <a:r>
              <a:rPr lang="it-IT" sz="1800" dirty="0" err="1"/>
              <a:t>using</a:t>
            </a:r>
            <a:r>
              <a:rPr lang="it-IT" sz="1800" dirty="0"/>
              <a:t> </a:t>
            </a:r>
            <a:r>
              <a:rPr lang="it-IT" sz="1800" dirty="0" err="1"/>
              <a:t>operating</a:t>
            </a:r>
            <a:r>
              <a:rPr lang="it-IT" sz="1800" dirty="0"/>
              <a:t> </a:t>
            </a:r>
            <a:r>
              <a:rPr lang="it-IT" sz="1800" dirty="0" err="1"/>
              <a:t>system</a:t>
            </a:r>
            <a:r>
              <a:rPr lang="it-IT" sz="1800" dirty="0"/>
              <a:t> </a:t>
            </a:r>
            <a:r>
              <a:rPr lang="it-IT" sz="1800" dirty="0" err="1"/>
              <a:t>dependent</a:t>
            </a:r>
            <a:r>
              <a:rPr lang="it-IT" sz="1800" dirty="0"/>
              <a:t> </a:t>
            </a:r>
            <a:r>
              <a:rPr lang="it-IT" sz="1800" dirty="0" err="1" smtClean="0"/>
              <a:t>functionality</a:t>
            </a:r>
            <a:r>
              <a:rPr lang="it-IT" sz="1800" dirty="0" smtClean="0"/>
              <a:t>.</a:t>
            </a:r>
            <a:endParaRPr lang="it-IT" sz="1800" dirty="0"/>
          </a:p>
          <a:p>
            <a:pPr algn="just">
              <a:spcBef>
                <a:spcPts val="800"/>
              </a:spcBef>
              <a:spcAft>
                <a:spcPts val="800"/>
              </a:spcAft>
            </a:pPr>
            <a:r>
              <a:rPr lang="it-IT" sz="1800" dirty="0"/>
              <a:t>The </a:t>
            </a:r>
            <a:r>
              <a:rPr lang="it-IT" sz="1800" dirty="0" err="1"/>
              <a:t>functions</a:t>
            </a:r>
            <a:r>
              <a:rPr lang="it-IT" sz="1800" dirty="0"/>
              <a:t> </a:t>
            </a:r>
            <a:r>
              <a:rPr lang="it-IT" sz="1800" dirty="0" err="1"/>
              <a:t>that</a:t>
            </a:r>
            <a:r>
              <a:rPr lang="it-IT" sz="1800" dirty="0"/>
              <a:t> the OS </a:t>
            </a:r>
            <a:r>
              <a:rPr lang="it-IT" sz="1800" dirty="0" err="1"/>
              <a:t>module</a:t>
            </a:r>
            <a:r>
              <a:rPr lang="it-IT" sz="1800" dirty="0"/>
              <a:t> </a:t>
            </a:r>
            <a:r>
              <a:rPr lang="it-IT" sz="1800" dirty="0" err="1"/>
              <a:t>provides</a:t>
            </a:r>
            <a:r>
              <a:rPr lang="it-IT" sz="1800" dirty="0"/>
              <a:t> </a:t>
            </a:r>
            <a:r>
              <a:rPr lang="it-IT" sz="1800" dirty="0" err="1"/>
              <a:t>allows</a:t>
            </a:r>
            <a:r>
              <a:rPr lang="it-IT" sz="1800" dirty="0"/>
              <a:t> </a:t>
            </a:r>
            <a:r>
              <a:rPr lang="it-IT" sz="1800" dirty="0" err="1"/>
              <a:t>you</a:t>
            </a:r>
            <a:r>
              <a:rPr lang="it-IT" sz="1800" dirty="0"/>
              <a:t> to </a:t>
            </a:r>
            <a:r>
              <a:rPr lang="it-IT" sz="1800" dirty="0" err="1"/>
              <a:t>interface</a:t>
            </a:r>
            <a:r>
              <a:rPr lang="it-IT" sz="1800" dirty="0"/>
              <a:t> with </a:t>
            </a:r>
            <a:r>
              <a:rPr lang="it-IT" sz="1800" dirty="0" smtClean="0"/>
              <a:t>the </a:t>
            </a:r>
            <a:r>
              <a:rPr lang="it-IT" sz="1800" dirty="0" err="1" smtClean="0"/>
              <a:t>underlying</a:t>
            </a:r>
            <a:r>
              <a:rPr lang="it-IT" sz="1800" dirty="0" smtClean="0"/>
              <a:t> </a:t>
            </a:r>
            <a:r>
              <a:rPr lang="it-IT" sz="1800" dirty="0" err="1"/>
              <a:t>operating</a:t>
            </a:r>
            <a:r>
              <a:rPr lang="it-IT" sz="1800" dirty="0"/>
              <a:t> </a:t>
            </a:r>
            <a:r>
              <a:rPr lang="it-IT" sz="1800" dirty="0" err="1"/>
              <a:t>system</a:t>
            </a:r>
            <a:r>
              <a:rPr lang="it-IT" sz="1800" dirty="0"/>
              <a:t> </a:t>
            </a:r>
            <a:r>
              <a:rPr lang="it-IT" sz="1800" dirty="0" err="1"/>
              <a:t>that</a:t>
            </a:r>
            <a:r>
              <a:rPr lang="it-IT" sz="1800" dirty="0"/>
              <a:t> </a:t>
            </a:r>
            <a:r>
              <a:rPr lang="it-IT" sz="1800" dirty="0" err="1"/>
              <a:t>Python</a:t>
            </a:r>
            <a:r>
              <a:rPr lang="it-IT" sz="1800" dirty="0"/>
              <a:t> </a:t>
            </a:r>
            <a:r>
              <a:rPr lang="it-IT" sz="1800" dirty="0" err="1"/>
              <a:t>is</a:t>
            </a:r>
            <a:r>
              <a:rPr lang="it-IT" sz="1800" dirty="0"/>
              <a:t> </a:t>
            </a:r>
            <a:r>
              <a:rPr lang="it-IT" sz="1800" dirty="0" err="1"/>
              <a:t>running</a:t>
            </a:r>
            <a:r>
              <a:rPr lang="it-IT" sz="1800" dirty="0"/>
              <a:t> on – be </a:t>
            </a:r>
            <a:r>
              <a:rPr lang="it-IT" sz="1800" dirty="0" err="1"/>
              <a:t>that</a:t>
            </a:r>
            <a:r>
              <a:rPr lang="it-IT" sz="1800" dirty="0"/>
              <a:t> Windows, Mac </a:t>
            </a:r>
            <a:r>
              <a:rPr lang="it-IT" sz="1800" dirty="0" smtClean="0"/>
              <a:t>or Linux.</a:t>
            </a: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17</a:t>
            </a:fld>
            <a:endParaRPr lang="en-US"/>
          </a:p>
        </p:txBody>
      </p:sp>
      <p:pic>
        <p:nvPicPr>
          <p:cNvPr id="7" name="Immagine 6" descr="Schermata 2015-03-30 alle 22.1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542" y="3099698"/>
            <a:ext cx="6065227" cy="3305497"/>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File </a:t>
            </a:r>
            <a:r>
              <a:rPr lang="it-IT" dirty="0" err="1" smtClean="0"/>
              <a:t>renaming</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0" indent="0" algn="ctr">
              <a:spcBef>
                <a:spcPts val="800"/>
              </a:spcBef>
              <a:spcAft>
                <a:spcPts val="1400"/>
              </a:spcAft>
              <a:buNone/>
            </a:pPr>
            <a:r>
              <a:rPr lang="it-IT" sz="1800" b="1" dirty="0" smtClean="0">
                <a:solidFill>
                  <a:srgbClr val="002060"/>
                </a:solidFill>
                <a:latin typeface="Courier New"/>
                <a:cs typeface="Courier New"/>
              </a:rPr>
              <a:t>os.rename</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src</a:t>
            </a:r>
            <a:r>
              <a:rPr lang="it-IT" sz="1800" b="1" dirty="0">
                <a:solidFill>
                  <a:srgbClr val="002060"/>
                </a:solidFill>
                <a:latin typeface="Courier New"/>
                <a:cs typeface="Courier New"/>
              </a:rPr>
              <a:t>, </a:t>
            </a:r>
            <a:r>
              <a:rPr lang="it-IT" sz="1800" b="1" dirty="0" err="1" smtClean="0">
                <a:solidFill>
                  <a:srgbClr val="002060"/>
                </a:solidFill>
                <a:latin typeface="Courier New"/>
                <a:cs typeface="Courier New"/>
              </a:rPr>
              <a:t>dst</a:t>
            </a:r>
            <a:r>
              <a:rPr lang="it-IT" sz="1800" b="1" dirty="0">
                <a:solidFill>
                  <a:srgbClr val="002060"/>
                </a:solidFill>
                <a:latin typeface="Courier New"/>
                <a:cs typeface="Courier New"/>
              </a:rPr>
              <a:t>)</a:t>
            </a:r>
            <a:endParaRPr lang="it-IT" sz="1800" b="1" dirty="0" smtClean="0">
              <a:solidFill>
                <a:srgbClr val="002060"/>
              </a:solidFill>
              <a:latin typeface="Courier New"/>
              <a:cs typeface="Courier New"/>
            </a:endParaRPr>
          </a:p>
          <a:p>
            <a:pPr algn="just">
              <a:spcBef>
                <a:spcPts val="0"/>
              </a:spcBef>
              <a:spcAft>
                <a:spcPts val="800"/>
              </a:spcAft>
            </a:pPr>
            <a:r>
              <a:rPr lang="it-IT" sz="1800" dirty="0" smtClean="0"/>
              <a:t>rename </a:t>
            </a:r>
            <a:r>
              <a:rPr lang="it-IT" sz="1800" dirty="0"/>
              <a:t>the file or directory </a:t>
            </a:r>
            <a:r>
              <a:rPr lang="it-IT" sz="1800" b="1" dirty="0" err="1"/>
              <a:t>src</a:t>
            </a:r>
            <a:r>
              <a:rPr lang="it-IT" sz="1800" dirty="0"/>
              <a:t> to </a:t>
            </a:r>
            <a:r>
              <a:rPr lang="it-IT" sz="1800" b="1" dirty="0" err="1"/>
              <a:t>dst</a:t>
            </a:r>
            <a:r>
              <a:rPr lang="it-IT" sz="1800" dirty="0"/>
              <a:t>. If </a:t>
            </a:r>
            <a:r>
              <a:rPr lang="it-IT" sz="1800" b="1" dirty="0" err="1"/>
              <a:t>dst</a:t>
            </a:r>
            <a:r>
              <a:rPr lang="it-IT" sz="1800" dirty="0"/>
              <a:t> </a:t>
            </a:r>
            <a:r>
              <a:rPr lang="it-IT" sz="1800" dirty="0" err="1"/>
              <a:t>is</a:t>
            </a:r>
            <a:r>
              <a:rPr lang="it-IT" sz="1800" dirty="0"/>
              <a:t> a </a:t>
            </a:r>
            <a:r>
              <a:rPr lang="it-IT" sz="1800" dirty="0" smtClean="0"/>
              <a:t>directory </a:t>
            </a:r>
            <a:r>
              <a:rPr lang="it-IT" sz="1800" dirty="0" err="1" smtClean="0"/>
              <a:t>while</a:t>
            </a:r>
            <a:r>
              <a:rPr lang="it-IT" sz="1800" dirty="0" smtClean="0"/>
              <a:t> </a:t>
            </a:r>
            <a:r>
              <a:rPr lang="it-IT" sz="1800" b="1" dirty="0" err="1" smtClean="0"/>
              <a:t>src</a:t>
            </a:r>
            <a:r>
              <a:rPr lang="it-IT" sz="1800" dirty="0" smtClean="0"/>
              <a:t> </a:t>
            </a:r>
            <a:r>
              <a:rPr lang="it-IT" sz="1800" dirty="0" err="1" smtClean="0"/>
              <a:t>is</a:t>
            </a:r>
            <a:r>
              <a:rPr lang="it-IT" sz="1800" dirty="0" smtClean="0"/>
              <a:t> a file, </a:t>
            </a:r>
            <a:r>
              <a:rPr lang="it-IT" sz="1800" b="1" dirty="0" err="1">
                <a:solidFill>
                  <a:srgbClr val="C00000"/>
                </a:solidFill>
              </a:rPr>
              <a:t>OSError</a:t>
            </a:r>
            <a:r>
              <a:rPr lang="it-IT" sz="1800" dirty="0">
                <a:solidFill>
                  <a:srgbClr val="C00000"/>
                </a:solidFill>
              </a:rPr>
              <a:t> </a:t>
            </a:r>
            <a:r>
              <a:rPr lang="it-IT" sz="1800" dirty="0" err="1" smtClean="0"/>
              <a:t>will</a:t>
            </a:r>
            <a:r>
              <a:rPr lang="it-IT" sz="1800" dirty="0" smtClean="0"/>
              <a:t> </a:t>
            </a:r>
            <a:r>
              <a:rPr lang="it-IT" sz="1800" dirty="0"/>
              <a:t>be </a:t>
            </a:r>
            <a:r>
              <a:rPr lang="it-IT" sz="1800" dirty="0" err="1"/>
              <a:t>raised</a:t>
            </a:r>
            <a:r>
              <a:rPr lang="it-IT" sz="1800" dirty="0"/>
              <a:t>. On Unix, if </a:t>
            </a:r>
            <a:r>
              <a:rPr lang="it-IT" sz="1800" b="1" dirty="0" err="1"/>
              <a:t>dst</a:t>
            </a:r>
            <a:r>
              <a:rPr lang="it-IT" sz="1800" dirty="0"/>
              <a:t> </a:t>
            </a:r>
            <a:r>
              <a:rPr lang="it-IT" sz="1800" dirty="0" err="1"/>
              <a:t>exists</a:t>
            </a:r>
            <a:r>
              <a:rPr lang="it-IT" sz="1800" dirty="0"/>
              <a:t> and </a:t>
            </a:r>
            <a:r>
              <a:rPr lang="it-IT" sz="1800" dirty="0" err="1"/>
              <a:t>is</a:t>
            </a:r>
            <a:r>
              <a:rPr lang="it-IT" sz="1800" dirty="0"/>
              <a:t> a file, </a:t>
            </a:r>
            <a:r>
              <a:rPr lang="it-IT" sz="1800" dirty="0" err="1"/>
              <a:t>it</a:t>
            </a:r>
            <a:r>
              <a:rPr lang="it-IT" sz="1800" dirty="0"/>
              <a:t> </a:t>
            </a:r>
            <a:r>
              <a:rPr lang="it-IT" sz="1800" dirty="0" err="1"/>
              <a:t>will</a:t>
            </a:r>
            <a:r>
              <a:rPr lang="it-IT" sz="1800" dirty="0"/>
              <a:t> be </a:t>
            </a:r>
            <a:r>
              <a:rPr lang="it-IT" sz="1800" dirty="0" err="1"/>
              <a:t>replaced</a:t>
            </a:r>
            <a:r>
              <a:rPr lang="it-IT" sz="1800" dirty="0"/>
              <a:t> </a:t>
            </a:r>
            <a:r>
              <a:rPr lang="it-IT" sz="1800" dirty="0" err="1"/>
              <a:t>silently</a:t>
            </a:r>
            <a:r>
              <a:rPr lang="it-IT" sz="1800" dirty="0"/>
              <a:t> if the </a:t>
            </a:r>
            <a:r>
              <a:rPr lang="it-IT" sz="1800" dirty="0" err="1"/>
              <a:t>user</a:t>
            </a:r>
            <a:r>
              <a:rPr lang="it-IT" sz="1800" dirty="0"/>
              <a:t> </a:t>
            </a:r>
            <a:r>
              <a:rPr lang="it-IT" sz="1800" dirty="0" err="1"/>
              <a:t>has</a:t>
            </a:r>
            <a:r>
              <a:rPr lang="it-IT" sz="1800" dirty="0"/>
              <a:t> </a:t>
            </a:r>
            <a:r>
              <a:rPr lang="it-IT" sz="1800" dirty="0" err="1" smtClean="0"/>
              <a:t>permission</a:t>
            </a:r>
            <a:r>
              <a:rPr lang="it-IT" sz="1800" dirty="0"/>
              <a:t>. The </a:t>
            </a:r>
            <a:r>
              <a:rPr lang="it-IT" sz="1800" dirty="0" err="1"/>
              <a:t>operation</a:t>
            </a:r>
            <a:r>
              <a:rPr lang="it-IT" sz="1800" dirty="0"/>
              <a:t> </a:t>
            </a:r>
            <a:r>
              <a:rPr lang="it-IT" sz="1800" dirty="0" err="1"/>
              <a:t>may</a:t>
            </a:r>
            <a:r>
              <a:rPr lang="it-IT" sz="1800" dirty="0"/>
              <a:t> </a:t>
            </a:r>
            <a:r>
              <a:rPr lang="it-IT" sz="1800" dirty="0" err="1"/>
              <a:t>fail</a:t>
            </a:r>
            <a:r>
              <a:rPr lang="it-IT" sz="1800" dirty="0"/>
              <a:t> on some Unix </a:t>
            </a:r>
            <a:r>
              <a:rPr lang="it-IT" sz="1800" dirty="0" err="1"/>
              <a:t>flavors</a:t>
            </a:r>
            <a:r>
              <a:rPr lang="it-IT" sz="1800" dirty="0"/>
              <a:t> if </a:t>
            </a:r>
            <a:r>
              <a:rPr lang="it-IT" sz="1800" b="1" dirty="0" err="1"/>
              <a:t>src</a:t>
            </a:r>
            <a:r>
              <a:rPr lang="it-IT" sz="1800" dirty="0"/>
              <a:t> and </a:t>
            </a:r>
            <a:r>
              <a:rPr lang="it-IT" sz="1800" b="1" dirty="0" err="1"/>
              <a:t>dst</a:t>
            </a:r>
            <a:r>
              <a:rPr lang="it-IT" sz="1800" dirty="0"/>
              <a:t> are on </a:t>
            </a:r>
            <a:r>
              <a:rPr lang="it-IT" sz="1800" dirty="0" err="1"/>
              <a:t>different</a:t>
            </a:r>
            <a:r>
              <a:rPr lang="it-IT" sz="1800" dirty="0"/>
              <a:t> </a:t>
            </a:r>
            <a:r>
              <a:rPr lang="it-IT" sz="1800" dirty="0" err="1" smtClean="0"/>
              <a:t>filesystems</a:t>
            </a:r>
            <a:r>
              <a:rPr lang="it-IT" sz="1800" dirty="0" smtClean="0"/>
              <a:t>.</a:t>
            </a:r>
          </a:p>
          <a:p>
            <a:pPr algn="just">
              <a:spcBef>
                <a:spcPts val="800"/>
              </a:spcBef>
              <a:spcAft>
                <a:spcPts val="800"/>
              </a:spcAft>
            </a:pPr>
            <a:r>
              <a:rPr lang="it-IT" sz="1800" dirty="0" smtClean="0"/>
              <a:t>On </a:t>
            </a:r>
            <a:r>
              <a:rPr lang="it-IT" sz="1800" dirty="0"/>
              <a:t>Windows, if </a:t>
            </a:r>
            <a:r>
              <a:rPr lang="it-IT" sz="1800" b="1" dirty="0" err="1"/>
              <a:t>dst</a:t>
            </a:r>
            <a:r>
              <a:rPr lang="it-IT" sz="1800" dirty="0"/>
              <a:t> </a:t>
            </a:r>
            <a:r>
              <a:rPr lang="it-IT" sz="1800" dirty="0" err="1"/>
              <a:t>already</a:t>
            </a:r>
            <a:r>
              <a:rPr lang="it-IT" sz="1800" dirty="0"/>
              <a:t> </a:t>
            </a:r>
            <a:r>
              <a:rPr lang="it-IT" sz="1800" dirty="0" err="1"/>
              <a:t>exists</a:t>
            </a:r>
            <a:r>
              <a:rPr lang="it-IT" sz="1800" dirty="0"/>
              <a:t>, </a:t>
            </a:r>
            <a:r>
              <a:rPr lang="it-IT" sz="1800" b="1" dirty="0" err="1">
                <a:solidFill>
                  <a:srgbClr val="C00000"/>
                </a:solidFill>
              </a:rPr>
              <a:t>OSError</a:t>
            </a:r>
            <a:r>
              <a:rPr lang="it-IT" sz="1800" dirty="0">
                <a:solidFill>
                  <a:srgbClr val="C00000"/>
                </a:solidFill>
              </a:rPr>
              <a:t> </a:t>
            </a:r>
            <a:r>
              <a:rPr lang="it-IT" sz="1800" dirty="0" err="1"/>
              <a:t>will</a:t>
            </a:r>
            <a:r>
              <a:rPr lang="it-IT" sz="1800" dirty="0"/>
              <a:t> </a:t>
            </a:r>
            <a:r>
              <a:rPr lang="it-IT" sz="1800" dirty="0"/>
              <a:t>be </a:t>
            </a:r>
            <a:r>
              <a:rPr lang="it-IT" sz="1800" dirty="0" err="1"/>
              <a:t>raised</a:t>
            </a:r>
            <a:r>
              <a:rPr lang="it-IT" sz="1800" dirty="0"/>
              <a:t> </a:t>
            </a:r>
            <a:r>
              <a:rPr lang="it-IT" sz="1800" dirty="0" err="1"/>
              <a:t>even</a:t>
            </a:r>
            <a:r>
              <a:rPr lang="it-IT" sz="1800" dirty="0"/>
              <a:t> if </a:t>
            </a:r>
            <a:r>
              <a:rPr lang="it-IT" sz="1800" dirty="0" err="1"/>
              <a:t>it</a:t>
            </a:r>
            <a:r>
              <a:rPr lang="it-IT" sz="1800" dirty="0"/>
              <a:t> </a:t>
            </a:r>
            <a:r>
              <a:rPr lang="it-IT" sz="1800" dirty="0" err="1"/>
              <a:t>is</a:t>
            </a:r>
            <a:r>
              <a:rPr lang="it-IT" sz="1800" dirty="0"/>
              <a:t> a file; </a:t>
            </a:r>
            <a:r>
              <a:rPr lang="it-IT" sz="1800" dirty="0" err="1"/>
              <a:t>there</a:t>
            </a:r>
            <a:r>
              <a:rPr lang="it-IT" sz="1800" dirty="0"/>
              <a:t> </a:t>
            </a:r>
            <a:r>
              <a:rPr lang="it-IT" sz="1800" dirty="0" err="1"/>
              <a:t>may</a:t>
            </a:r>
            <a:r>
              <a:rPr lang="it-IT" sz="1800" dirty="0"/>
              <a:t> be no way to </a:t>
            </a:r>
            <a:r>
              <a:rPr lang="it-IT" sz="1800" dirty="0" err="1"/>
              <a:t>implement</a:t>
            </a:r>
            <a:r>
              <a:rPr lang="it-IT" sz="1800" dirty="0"/>
              <a:t> an </a:t>
            </a:r>
            <a:r>
              <a:rPr lang="it-IT" sz="1800" dirty="0" err="1"/>
              <a:t>atomic</a:t>
            </a:r>
            <a:r>
              <a:rPr lang="it-IT" sz="1800" dirty="0"/>
              <a:t> rename </a:t>
            </a:r>
            <a:r>
              <a:rPr lang="it-IT" sz="1800" dirty="0" err="1"/>
              <a:t>when</a:t>
            </a:r>
            <a:r>
              <a:rPr lang="it-IT" sz="1800" dirty="0"/>
              <a:t> </a:t>
            </a:r>
            <a:r>
              <a:rPr lang="it-IT" sz="1800" b="1" dirty="0" err="1"/>
              <a:t>dst</a:t>
            </a:r>
            <a:r>
              <a:rPr lang="it-IT" sz="1800" dirty="0"/>
              <a:t> </a:t>
            </a:r>
            <a:r>
              <a:rPr lang="it-IT" sz="1800" dirty="0" err="1"/>
              <a:t>names</a:t>
            </a:r>
            <a:r>
              <a:rPr lang="it-IT" sz="1800" dirty="0"/>
              <a:t> an </a:t>
            </a:r>
            <a:r>
              <a:rPr lang="it-IT" sz="1800" dirty="0" err="1"/>
              <a:t>existing</a:t>
            </a:r>
            <a:r>
              <a:rPr lang="it-IT" sz="1800" dirty="0"/>
              <a:t> file.</a:t>
            </a:r>
            <a:endParaRPr lang="it-IT" sz="1800" dirty="0" smtClean="0"/>
          </a:p>
          <a:p>
            <a:pPr algn="just">
              <a:spcBef>
                <a:spcPts val="800"/>
              </a:spcBef>
              <a:spcAft>
                <a:spcPts val="800"/>
              </a:spcAft>
            </a:pPr>
            <a:r>
              <a:rPr lang="it-IT" sz="1800" dirty="0" err="1" smtClean="0"/>
              <a:t>Syntax</a:t>
            </a:r>
            <a:r>
              <a:rPr lang="it-IT" sz="1800" dirty="0" smtClean="0"/>
              <a:t>:</a:t>
            </a:r>
            <a:endParaRPr lang="it-IT" sz="1800" dirty="0"/>
          </a:p>
          <a:p>
            <a:pPr marL="349250" lvl="1" indent="0" algn="just">
              <a:spcBef>
                <a:spcPts val="800"/>
              </a:spcBef>
              <a:spcAft>
                <a:spcPts val="800"/>
              </a:spcAft>
              <a:buNone/>
            </a:pPr>
            <a:r>
              <a:rPr lang="it-IT" sz="1600" b="1" dirty="0" smtClean="0">
                <a:latin typeface="Courier New"/>
                <a:cs typeface="Courier New"/>
              </a:rPr>
              <a:t>os.rename</a:t>
            </a:r>
            <a:r>
              <a:rPr lang="it-IT" sz="1600" b="1" dirty="0">
                <a:latin typeface="Courier New"/>
                <a:cs typeface="Courier New"/>
              </a:rPr>
              <a:t>(</a:t>
            </a:r>
            <a:r>
              <a:rPr lang="it-IT" sz="1600" b="1" dirty="0" err="1">
                <a:latin typeface="Courier New"/>
                <a:cs typeface="Courier New"/>
              </a:rPr>
              <a:t>current_file_name</a:t>
            </a:r>
            <a:r>
              <a:rPr lang="it-IT" sz="1600" b="1" dirty="0">
                <a:latin typeface="Courier New"/>
                <a:cs typeface="Courier New"/>
              </a:rPr>
              <a:t>, </a:t>
            </a:r>
            <a:r>
              <a:rPr lang="it-IT" sz="1600" b="1" dirty="0" err="1">
                <a:latin typeface="Courier New"/>
                <a:cs typeface="Courier New"/>
              </a:rPr>
              <a:t>new_file_name</a:t>
            </a:r>
            <a:r>
              <a:rPr lang="it-IT" sz="1600" b="1" dirty="0" smtClean="0">
                <a:latin typeface="Courier New"/>
                <a:cs typeface="Courier New"/>
              </a:rPr>
              <a:t>)</a:t>
            </a:r>
            <a:endParaRPr lang="it-IT" sz="1600" b="1" dirty="0">
              <a:latin typeface="Courier New"/>
              <a:cs typeface="Courier New"/>
            </a:endParaRPr>
          </a:p>
          <a:p>
            <a:pPr algn="just">
              <a:spcBef>
                <a:spcPts val="800"/>
              </a:spcBef>
              <a:spcAft>
                <a:spcPts val="800"/>
              </a:spcAft>
            </a:pPr>
            <a:r>
              <a:rPr lang="it-IT" sz="1800" dirty="0" err="1"/>
              <a:t>Example</a:t>
            </a:r>
            <a:r>
              <a:rPr lang="it-IT" sz="1800" dirty="0" smtClean="0"/>
              <a:t>:</a:t>
            </a:r>
            <a:endParaRPr lang="it-IT" sz="1800" dirty="0"/>
          </a:p>
          <a:p>
            <a:pPr marL="349250" lvl="1" indent="0" algn="just">
              <a:spcBef>
                <a:spcPts val="800"/>
              </a:spcBef>
              <a:spcAft>
                <a:spcPts val="800"/>
              </a:spcAft>
              <a:buNone/>
            </a:pPr>
            <a:r>
              <a:rPr lang="it-IT" sz="1600" b="1" dirty="0">
                <a:latin typeface="Courier New"/>
                <a:cs typeface="Courier New"/>
              </a:rPr>
              <a:t>import </a:t>
            </a:r>
            <a:r>
              <a:rPr lang="it-IT" sz="1600" b="1" dirty="0" err="1" smtClean="0">
                <a:latin typeface="Courier New"/>
                <a:cs typeface="Courier New"/>
              </a:rPr>
              <a:t>os</a:t>
            </a:r>
            <a:endParaRPr lang="it-IT" sz="1600" b="1" dirty="0">
              <a:latin typeface="Courier New"/>
              <a:cs typeface="Courier New"/>
            </a:endParaRPr>
          </a:p>
          <a:p>
            <a:pPr marL="349250" lvl="1" indent="0" algn="just">
              <a:spcBef>
                <a:spcPts val="0"/>
              </a:spcBef>
              <a:spcAft>
                <a:spcPts val="800"/>
              </a:spcAft>
              <a:buNone/>
            </a:pPr>
            <a:r>
              <a:rPr lang="it-IT" sz="1600" b="1" dirty="0">
                <a:latin typeface="Courier New"/>
                <a:cs typeface="Courier New"/>
              </a:rPr>
              <a:t>os.rename</a:t>
            </a:r>
            <a:r>
              <a:rPr lang="it-IT" sz="1600" b="1" dirty="0" smtClean="0">
                <a:latin typeface="Courier New"/>
                <a:cs typeface="Courier New"/>
              </a:rPr>
              <a:t>("</a:t>
            </a:r>
            <a:r>
              <a:rPr lang="it-IT" sz="1600" b="1" dirty="0">
                <a:latin typeface="Courier New"/>
                <a:cs typeface="Courier New"/>
              </a:rPr>
              <a:t>test1.txt", "test2.</a:t>
            </a:r>
            <a:r>
              <a:rPr lang="it-IT" sz="1600" b="1" dirty="0" smtClean="0">
                <a:latin typeface="Courier New"/>
                <a:cs typeface="Courier New"/>
              </a:rPr>
              <a:t>txt”)</a:t>
            </a:r>
            <a:endParaRPr lang="it-IT" sz="1600" b="1" dirty="0">
              <a:latin typeface="Courier New"/>
              <a:cs typeface="Courier New"/>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18</a:t>
            </a:fld>
            <a:endParaRPr lang="en-US"/>
          </a:p>
        </p:txBody>
      </p:sp>
    </p:spTree>
    <p:extLst>
      <p:ext uri="{BB962C8B-B14F-4D97-AF65-F5344CB8AC3E}">
        <p14:creationId xmlns:p14="http://schemas.microsoft.com/office/powerpoint/2010/main" val="676303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File </a:t>
            </a:r>
            <a:r>
              <a:rPr lang="it-IT" dirty="0" err="1" smtClean="0"/>
              <a:t>deleting</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0" indent="0" algn="ctr">
              <a:spcBef>
                <a:spcPts val="0"/>
              </a:spcBef>
              <a:spcAft>
                <a:spcPts val="1400"/>
              </a:spcAft>
              <a:buNone/>
            </a:pPr>
            <a:r>
              <a:rPr lang="it-IT" sz="1800" b="1" dirty="0" err="1" smtClean="0">
                <a:solidFill>
                  <a:srgbClr val="002060"/>
                </a:solidFill>
                <a:latin typeface="Courier New"/>
                <a:cs typeface="Courier New"/>
              </a:rPr>
              <a:t>os.remove</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path</a:t>
            </a:r>
            <a:r>
              <a:rPr lang="it-IT" sz="1800" b="1" dirty="0">
                <a:solidFill>
                  <a:srgbClr val="002060"/>
                </a:solidFill>
                <a:latin typeface="Courier New"/>
                <a:cs typeface="Courier New"/>
              </a:rPr>
              <a:t>)</a:t>
            </a:r>
          </a:p>
          <a:p>
            <a:pPr algn="just">
              <a:spcBef>
                <a:spcPts val="0"/>
              </a:spcBef>
            </a:pPr>
            <a:r>
              <a:rPr lang="it-IT" sz="1800" dirty="0" err="1" smtClean="0"/>
              <a:t>remove</a:t>
            </a:r>
            <a:r>
              <a:rPr lang="it-IT" sz="1800" dirty="0" smtClean="0"/>
              <a:t> the </a:t>
            </a:r>
            <a:r>
              <a:rPr lang="it-IT" sz="1800" dirty="0"/>
              <a:t>file </a:t>
            </a:r>
            <a:r>
              <a:rPr lang="it-IT" sz="1800" b="1" dirty="0" err="1"/>
              <a:t>path</a:t>
            </a:r>
            <a:r>
              <a:rPr lang="it-IT" sz="1800" dirty="0"/>
              <a:t>. If </a:t>
            </a:r>
            <a:r>
              <a:rPr lang="it-IT" sz="1800" b="1" dirty="0" err="1"/>
              <a:t>path</a:t>
            </a:r>
            <a:r>
              <a:rPr lang="it-IT" sz="1800" dirty="0"/>
              <a:t> </a:t>
            </a:r>
            <a:r>
              <a:rPr lang="it-IT" sz="1800" dirty="0" err="1"/>
              <a:t>is</a:t>
            </a:r>
            <a:r>
              <a:rPr lang="it-IT" sz="1800" dirty="0"/>
              <a:t> a directory, </a:t>
            </a:r>
            <a:r>
              <a:rPr lang="it-IT" sz="1800" b="1" dirty="0" err="1">
                <a:solidFill>
                  <a:srgbClr val="C00000"/>
                </a:solidFill>
              </a:rPr>
              <a:t>OSError</a:t>
            </a:r>
            <a:r>
              <a:rPr lang="it-IT" sz="1800" dirty="0">
                <a:solidFill>
                  <a:srgbClr val="C00000"/>
                </a:solidFill>
              </a:rPr>
              <a:t> </a:t>
            </a:r>
            <a:r>
              <a:rPr lang="it-IT" sz="1800" dirty="0" err="1"/>
              <a:t>is</a:t>
            </a:r>
            <a:r>
              <a:rPr lang="it-IT" sz="1800" dirty="0"/>
              <a:t> </a:t>
            </a:r>
            <a:r>
              <a:rPr lang="it-IT" sz="1800" dirty="0" err="1" smtClean="0"/>
              <a:t>raised</a:t>
            </a:r>
            <a:r>
              <a:rPr lang="it-IT" sz="1800" dirty="0" smtClean="0"/>
              <a:t>. </a:t>
            </a:r>
            <a:r>
              <a:rPr lang="it-IT" sz="1800" dirty="0"/>
              <a:t>This </a:t>
            </a:r>
            <a:r>
              <a:rPr lang="it-IT" sz="1800" dirty="0" err="1"/>
              <a:t>is</a:t>
            </a:r>
            <a:r>
              <a:rPr lang="it-IT" sz="1800" dirty="0"/>
              <a:t> </a:t>
            </a:r>
            <a:r>
              <a:rPr lang="it-IT" sz="1800" dirty="0" err="1"/>
              <a:t>identical</a:t>
            </a:r>
            <a:r>
              <a:rPr lang="it-IT" sz="1800" dirty="0"/>
              <a:t> to the </a:t>
            </a:r>
            <a:r>
              <a:rPr lang="it-IT" sz="1800" dirty="0"/>
              <a:t>unlink() </a:t>
            </a:r>
            <a:r>
              <a:rPr lang="it-IT" sz="1800" dirty="0" err="1"/>
              <a:t>function</a:t>
            </a:r>
            <a:r>
              <a:rPr lang="it-IT" sz="1800" dirty="0"/>
              <a:t> </a:t>
            </a:r>
            <a:r>
              <a:rPr lang="it-IT" sz="1800" dirty="0" err="1"/>
              <a:t>documented</a:t>
            </a:r>
            <a:r>
              <a:rPr lang="it-IT" sz="1800" dirty="0"/>
              <a:t> </a:t>
            </a:r>
            <a:r>
              <a:rPr lang="it-IT" sz="1800" dirty="0" err="1"/>
              <a:t>below</a:t>
            </a:r>
            <a:r>
              <a:rPr lang="it-IT" sz="1800" dirty="0"/>
              <a:t>. On Windows, </a:t>
            </a:r>
            <a:r>
              <a:rPr lang="it-IT" sz="1800" dirty="0" err="1"/>
              <a:t>attempting</a:t>
            </a:r>
            <a:r>
              <a:rPr lang="it-IT" sz="1800" dirty="0"/>
              <a:t> to </a:t>
            </a:r>
            <a:r>
              <a:rPr lang="it-IT" sz="1800" dirty="0" err="1"/>
              <a:t>remove</a:t>
            </a:r>
            <a:r>
              <a:rPr lang="it-IT" sz="1800" dirty="0"/>
              <a:t> a file </a:t>
            </a:r>
            <a:r>
              <a:rPr lang="it-IT" sz="1800" dirty="0" err="1"/>
              <a:t>that</a:t>
            </a:r>
            <a:r>
              <a:rPr lang="it-IT" sz="1800" dirty="0"/>
              <a:t> </a:t>
            </a:r>
            <a:r>
              <a:rPr lang="it-IT" sz="1800" dirty="0" err="1"/>
              <a:t>is</a:t>
            </a:r>
            <a:r>
              <a:rPr lang="it-IT" sz="1800" dirty="0"/>
              <a:t> in use </a:t>
            </a:r>
            <a:r>
              <a:rPr lang="it-IT" sz="1800" dirty="0" err="1"/>
              <a:t>causes</a:t>
            </a:r>
            <a:r>
              <a:rPr lang="it-IT" sz="1800" dirty="0"/>
              <a:t> an </a:t>
            </a:r>
            <a:r>
              <a:rPr lang="it-IT" sz="1800" dirty="0" err="1"/>
              <a:t>exception</a:t>
            </a:r>
            <a:r>
              <a:rPr lang="it-IT" sz="1800" dirty="0"/>
              <a:t> to be </a:t>
            </a:r>
            <a:r>
              <a:rPr lang="it-IT" sz="1800" dirty="0" err="1"/>
              <a:t>raised</a:t>
            </a:r>
            <a:r>
              <a:rPr lang="it-IT" sz="1800" dirty="0"/>
              <a:t>; on Unix, the directory entry </a:t>
            </a:r>
            <a:r>
              <a:rPr lang="it-IT" sz="1800" dirty="0" err="1"/>
              <a:t>is</a:t>
            </a:r>
            <a:r>
              <a:rPr lang="it-IT" sz="1800" dirty="0"/>
              <a:t> </a:t>
            </a:r>
            <a:r>
              <a:rPr lang="it-IT" sz="1800" dirty="0" err="1"/>
              <a:t>removed</a:t>
            </a:r>
            <a:r>
              <a:rPr lang="it-IT" sz="1800" dirty="0"/>
              <a:t> </a:t>
            </a:r>
            <a:r>
              <a:rPr lang="it-IT" sz="1800" dirty="0" err="1"/>
              <a:t>but</a:t>
            </a:r>
            <a:r>
              <a:rPr lang="it-IT" sz="1800" dirty="0"/>
              <a:t> the </a:t>
            </a:r>
            <a:r>
              <a:rPr lang="it-IT" sz="1800" dirty="0" err="1"/>
              <a:t>storage</a:t>
            </a:r>
            <a:r>
              <a:rPr lang="it-IT" sz="1800" dirty="0"/>
              <a:t> </a:t>
            </a:r>
            <a:r>
              <a:rPr lang="it-IT" sz="1800" dirty="0" err="1"/>
              <a:t>allocated</a:t>
            </a:r>
            <a:r>
              <a:rPr lang="it-IT" sz="1800" dirty="0"/>
              <a:t> to the file </a:t>
            </a:r>
            <a:r>
              <a:rPr lang="it-IT" sz="1800" dirty="0" err="1"/>
              <a:t>is</a:t>
            </a:r>
            <a:r>
              <a:rPr lang="it-IT" sz="1800" dirty="0"/>
              <a:t> </a:t>
            </a:r>
            <a:r>
              <a:rPr lang="it-IT" sz="1800" dirty="0" err="1"/>
              <a:t>not</a:t>
            </a:r>
            <a:r>
              <a:rPr lang="it-IT" sz="1800" dirty="0"/>
              <a:t> made </a:t>
            </a:r>
            <a:r>
              <a:rPr lang="it-IT" sz="1800" dirty="0" err="1"/>
              <a:t>available</a:t>
            </a:r>
            <a:r>
              <a:rPr lang="it-IT" sz="1800" dirty="0"/>
              <a:t> </a:t>
            </a:r>
            <a:r>
              <a:rPr lang="it-IT" sz="1800" dirty="0" err="1"/>
              <a:t>until</a:t>
            </a:r>
            <a:r>
              <a:rPr lang="it-IT" sz="1800" dirty="0"/>
              <a:t> the </a:t>
            </a:r>
            <a:r>
              <a:rPr lang="it-IT" sz="1800" dirty="0" err="1"/>
              <a:t>original</a:t>
            </a:r>
            <a:r>
              <a:rPr lang="it-IT" sz="1800" dirty="0"/>
              <a:t> file </a:t>
            </a:r>
            <a:r>
              <a:rPr lang="it-IT" sz="1800" dirty="0" err="1"/>
              <a:t>is</a:t>
            </a:r>
            <a:r>
              <a:rPr lang="it-IT" sz="1800" dirty="0"/>
              <a:t> no </a:t>
            </a:r>
            <a:r>
              <a:rPr lang="it-IT" sz="1800" dirty="0" err="1"/>
              <a:t>longer</a:t>
            </a:r>
            <a:r>
              <a:rPr lang="it-IT" sz="1800" dirty="0"/>
              <a:t> in use.</a:t>
            </a:r>
          </a:p>
          <a:p>
            <a:pPr algn="just">
              <a:spcBef>
                <a:spcPts val="800"/>
              </a:spcBef>
              <a:spcAft>
                <a:spcPts val="800"/>
              </a:spcAft>
            </a:pPr>
            <a:r>
              <a:rPr lang="it-IT" sz="1800" dirty="0" err="1" smtClean="0"/>
              <a:t>Syntax</a:t>
            </a:r>
            <a:r>
              <a:rPr lang="it-IT" sz="1800" dirty="0" smtClean="0"/>
              <a:t>:</a:t>
            </a:r>
            <a:endParaRPr lang="it-IT" sz="1800" dirty="0"/>
          </a:p>
          <a:p>
            <a:pPr marL="342900" lvl="1" indent="0" algn="just">
              <a:spcBef>
                <a:spcPts val="800"/>
              </a:spcBef>
              <a:spcAft>
                <a:spcPts val="800"/>
              </a:spcAft>
              <a:buNone/>
            </a:pPr>
            <a:r>
              <a:rPr lang="it-IT" sz="1600" b="1" dirty="0" err="1" smtClean="0">
                <a:latin typeface="Courier New"/>
                <a:cs typeface="Courier New"/>
              </a:rPr>
              <a:t>os.remove</a:t>
            </a:r>
            <a:r>
              <a:rPr lang="it-IT" sz="1600" b="1" dirty="0">
                <a:latin typeface="Courier New"/>
                <a:cs typeface="Courier New"/>
              </a:rPr>
              <a:t>(</a:t>
            </a:r>
            <a:r>
              <a:rPr lang="it-IT" sz="1600" b="1" dirty="0" err="1">
                <a:latin typeface="Courier New"/>
                <a:cs typeface="Courier New"/>
              </a:rPr>
              <a:t>file_name</a:t>
            </a:r>
            <a:r>
              <a:rPr lang="it-IT" sz="1600" b="1" dirty="0">
                <a:latin typeface="Courier New"/>
                <a:cs typeface="Courier New"/>
              </a:rPr>
              <a:t>) </a:t>
            </a:r>
          </a:p>
          <a:p>
            <a:pPr algn="just">
              <a:spcBef>
                <a:spcPts val="800"/>
              </a:spcBef>
              <a:spcAft>
                <a:spcPts val="800"/>
              </a:spcAft>
            </a:pPr>
            <a:r>
              <a:rPr lang="it-IT" sz="1800" dirty="0" err="1"/>
              <a:t>Example</a:t>
            </a:r>
            <a:r>
              <a:rPr lang="it-IT" sz="1800" dirty="0" smtClean="0"/>
              <a:t>:</a:t>
            </a:r>
            <a:endParaRPr lang="it-IT" sz="1800" dirty="0"/>
          </a:p>
          <a:p>
            <a:pPr marL="342900" lvl="1" indent="0" algn="just">
              <a:spcBef>
                <a:spcPts val="800"/>
              </a:spcBef>
              <a:spcAft>
                <a:spcPts val="800"/>
              </a:spcAft>
              <a:buNone/>
            </a:pPr>
            <a:r>
              <a:rPr lang="it-IT" sz="1600" b="1" dirty="0">
                <a:latin typeface="Courier New"/>
                <a:cs typeface="Courier New"/>
              </a:rPr>
              <a:t>import </a:t>
            </a:r>
            <a:r>
              <a:rPr lang="it-IT" sz="1600" b="1" dirty="0" err="1">
                <a:latin typeface="Courier New"/>
                <a:cs typeface="Courier New"/>
              </a:rPr>
              <a:t>os</a:t>
            </a:r>
            <a:r>
              <a:rPr lang="it-IT" sz="1600" b="1" dirty="0">
                <a:latin typeface="Courier New"/>
                <a:cs typeface="Courier New"/>
              </a:rPr>
              <a:t> </a:t>
            </a:r>
          </a:p>
          <a:p>
            <a:pPr marL="342900" lvl="1" indent="0" algn="just">
              <a:spcBef>
                <a:spcPts val="800"/>
              </a:spcBef>
              <a:spcAft>
                <a:spcPts val="800"/>
              </a:spcAft>
              <a:buNone/>
            </a:pPr>
            <a:r>
              <a:rPr lang="it-IT" sz="1600" b="1" dirty="0" err="1">
                <a:latin typeface="Courier New"/>
                <a:cs typeface="Courier New"/>
              </a:rPr>
              <a:t>os.remove</a:t>
            </a:r>
            <a:r>
              <a:rPr lang="it-IT" sz="1600" b="1" dirty="0">
                <a:latin typeface="Courier New"/>
                <a:cs typeface="Courier New"/>
              </a:rPr>
              <a:t>("test2.txt")</a:t>
            </a: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19</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2"/>
            <a:ext cx="8229600" cy="1031135"/>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Informazioni</a:t>
            </a:r>
            <a:endParaRPr lang="it-IT" dirty="0"/>
          </a:p>
        </p:txBody>
      </p:sp>
      <p:sp>
        <p:nvSpPr>
          <p:cNvPr id="3" name="Segnaposto contenuto 2"/>
          <p:cNvSpPr txBox="1">
            <a:spLocks/>
          </p:cNvSpPr>
          <p:nvPr/>
        </p:nvSpPr>
        <p:spPr>
          <a:xfrm>
            <a:off x="457200" y="1341448"/>
            <a:ext cx="8229600" cy="5037856"/>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r>
              <a:rPr lang="it-IT" dirty="0" smtClean="0"/>
              <a:t>Dr. </a:t>
            </a:r>
            <a:r>
              <a:rPr lang="it-IT" b="1" dirty="0" smtClean="0"/>
              <a:t>Gabriele </a:t>
            </a:r>
            <a:r>
              <a:rPr lang="it-IT" b="1" dirty="0" err="1" smtClean="0"/>
              <a:t>Mencagli</a:t>
            </a:r>
            <a:endParaRPr lang="it-IT" b="1" dirty="0" smtClean="0"/>
          </a:p>
          <a:p>
            <a:pPr algn="just"/>
            <a:r>
              <a:rPr lang="it-IT" dirty="0" smtClean="0"/>
              <a:t>Dipartimento di Informatica, Università di Pisa</a:t>
            </a:r>
          </a:p>
          <a:p>
            <a:pPr algn="just"/>
            <a:r>
              <a:rPr lang="it-IT" dirty="0" smtClean="0"/>
              <a:t>Stanza 287. Ricevimento su appuntamento (mandare una email)</a:t>
            </a:r>
          </a:p>
          <a:p>
            <a:pPr algn="just"/>
            <a:r>
              <a:rPr lang="it-IT" dirty="0"/>
              <a:t>Email: </a:t>
            </a:r>
            <a:r>
              <a:rPr lang="it-IT" dirty="0">
                <a:hlinkClick r:id="rId2"/>
              </a:rPr>
              <a:t>mencagli@di.unipi.it</a:t>
            </a:r>
            <a:r>
              <a:rPr lang="it-IT" dirty="0"/>
              <a:t> </a:t>
            </a:r>
            <a:r>
              <a:rPr lang="it-IT" dirty="0" smtClean="0"/>
              <a:t>web</a:t>
            </a:r>
            <a:r>
              <a:rPr lang="it-IT" dirty="0"/>
              <a:t>: </a:t>
            </a:r>
            <a:r>
              <a:rPr lang="it-IT" dirty="0">
                <a:hlinkClick r:id="rId3"/>
              </a:rPr>
              <a:t>www.di.unipi.it/~mencagli</a:t>
            </a:r>
            <a:endParaRPr lang="it-IT" dirty="0"/>
          </a:p>
          <a:p>
            <a:pPr algn="just"/>
            <a:r>
              <a:rPr lang="it-IT" u="sng" dirty="0" smtClean="0"/>
              <a:t>Organizzazione</a:t>
            </a:r>
            <a:r>
              <a:rPr lang="it-IT" dirty="0" smtClean="0"/>
              <a:t>: corso introduttivo. 16 ore di didattica frontale, 14 di esercizi individuali in laboratorio</a:t>
            </a:r>
          </a:p>
          <a:p>
            <a:pPr algn="just"/>
            <a:r>
              <a:rPr lang="it-IT" u="sng" dirty="0" smtClean="0"/>
              <a:t>Durata</a:t>
            </a:r>
            <a:r>
              <a:rPr lang="it-IT" dirty="0" smtClean="0"/>
              <a:t>: 2 mesi</a:t>
            </a:r>
          </a:p>
          <a:p>
            <a:pPr algn="just"/>
            <a:r>
              <a:rPr lang="it-IT" u="sng" dirty="0" smtClean="0"/>
              <a:t>Modalità di esame</a:t>
            </a:r>
            <a:r>
              <a:rPr lang="it-IT" dirty="0" smtClean="0"/>
              <a:t>: progetto finale di complessità variabile</a:t>
            </a:r>
          </a:p>
          <a:p>
            <a:pPr algn="just"/>
            <a:r>
              <a:rPr lang="it-IT" dirty="0" smtClean="0"/>
              <a:t>Importante gli </a:t>
            </a:r>
            <a:r>
              <a:rPr lang="it-IT" b="1" i="1" dirty="0" err="1" smtClean="0"/>
              <a:t>homework</a:t>
            </a:r>
            <a:r>
              <a:rPr lang="it-IT" dirty="0" smtClean="0"/>
              <a:t>!!! (tipicamente uno per settimana)</a:t>
            </a:r>
            <a:endParaRPr lang="it-IT"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a:t>
            </a:fld>
            <a:endParaRPr lang="en-US"/>
          </a:p>
        </p:txBody>
      </p:sp>
    </p:spTree>
    <p:extLst>
      <p:ext uri="{BB962C8B-B14F-4D97-AF65-F5344CB8AC3E}">
        <p14:creationId xmlns:p14="http://schemas.microsoft.com/office/powerpoint/2010/main" val="1001253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a:t>Directories</a:t>
            </a:r>
            <a:r>
              <a:rPr lang="it-IT" dirty="0"/>
              <a:t> in </a:t>
            </a:r>
            <a:r>
              <a:rPr lang="it-IT" dirty="0" err="1" smtClean="0"/>
              <a:t>Python</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200"/>
              </a:spcAft>
            </a:pPr>
            <a:r>
              <a:rPr lang="it-IT" sz="1800" dirty="0" err="1"/>
              <a:t>All</a:t>
            </a:r>
            <a:r>
              <a:rPr lang="it-IT" sz="1800" dirty="0"/>
              <a:t> </a:t>
            </a:r>
            <a:r>
              <a:rPr lang="it-IT" sz="1800" dirty="0" err="1"/>
              <a:t>files</a:t>
            </a:r>
            <a:r>
              <a:rPr lang="it-IT" sz="1800" dirty="0"/>
              <a:t> are </a:t>
            </a:r>
            <a:r>
              <a:rPr lang="it-IT" sz="1800" dirty="0" err="1"/>
              <a:t>contained</a:t>
            </a:r>
            <a:r>
              <a:rPr lang="it-IT" sz="1800" dirty="0"/>
              <a:t> </a:t>
            </a:r>
            <a:r>
              <a:rPr lang="it-IT" sz="1800" dirty="0" err="1"/>
              <a:t>within</a:t>
            </a:r>
            <a:r>
              <a:rPr lang="it-IT" sz="1800" dirty="0"/>
              <a:t> </a:t>
            </a:r>
            <a:r>
              <a:rPr lang="it-IT" sz="1800" dirty="0" err="1"/>
              <a:t>various</a:t>
            </a:r>
            <a:r>
              <a:rPr lang="it-IT" sz="1800" dirty="0"/>
              <a:t> </a:t>
            </a:r>
            <a:r>
              <a:rPr lang="it-IT" sz="1800" dirty="0" err="1"/>
              <a:t>directories</a:t>
            </a:r>
            <a:r>
              <a:rPr lang="it-IT" sz="1800" dirty="0"/>
              <a:t>, and </a:t>
            </a:r>
            <a:r>
              <a:rPr lang="it-IT" sz="1800" dirty="0" err="1"/>
              <a:t>Python</a:t>
            </a:r>
            <a:r>
              <a:rPr lang="it-IT" sz="1800" dirty="0"/>
              <a:t> </a:t>
            </a:r>
            <a:r>
              <a:rPr lang="it-IT" sz="1800" dirty="0" err="1"/>
              <a:t>has</a:t>
            </a:r>
            <a:r>
              <a:rPr lang="it-IT" sz="1800" dirty="0"/>
              <a:t> no </a:t>
            </a:r>
            <a:r>
              <a:rPr lang="it-IT" sz="1800" dirty="0" err="1"/>
              <a:t>problem</a:t>
            </a:r>
            <a:r>
              <a:rPr lang="it-IT" sz="1800" dirty="0"/>
              <a:t> </a:t>
            </a:r>
            <a:r>
              <a:rPr lang="it-IT" sz="1800" dirty="0" err="1"/>
              <a:t>handling</a:t>
            </a:r>
            <a:r>
              <a:rPr lang="it-IT" sz="1800" dirty="0"/>
              <a:t> </a:t>
            </a:r>
            <a:r>
              <a:rPr lang="it-IT" sz="1800" dirty="0" err="1"/>
              <a:t>these</a:t>
            </a:r>
            <a:r>
              <a:rPr lang="it-IT" sz="1800" dirty="0"/>
              <a:t> </a:t>
            </a:r>
            <a:r>
              <a:rPr lang="it-IT" sz="1800" dirty="0" err="1"/>
              <a:t>too</a:t>
            </a:r>
            <a:r>
              <a:rPr lang="it-IT" sz="1800" dirty="0"/>
              <a:t>. The </a:t>
            </a:r>
            <a:r>
              <a:rPr lang="it-IT" sz="1800" b="1" dirty="0" err="1"/>
              <a:t>os</a:t>
            </a:r>
            <a:r>
              <a:rPr lang="it-IT" sz="1800" dirty="0"/>
              <a:t> </a:t>
            </a:r>
            <a:r>
              <a:rPr lang="it-IT" sz="1800" dirty="0" err="1"/>
              <a:t>module</a:t>
            </a:r>
            <a:r>
              <a:rPr lang="it-IT" sz="1800" dirty="0"/>
              <a:t> </a:t>
            </a:r>
            <a:r>
              <a:rPr lang="it-IT" sz="1800" dirty="0" err="1"/>
              <a:t>has</a:t>
            </a:r>
            <a:r>
              <a:rPr lang="it-IT" sz="1800" dirty="0"/>
              <a:t> </a:t>
            </a:r>
            <a:r>
              <a:rPr lang="it-IT" sz="1800" dirty="0" err="1"/>
              <a:t>several</a:t>
            </a:r>
            <a:r>
              <a:rPr lang="it-IT" sz="1800" dirty="0"/>
              <a:t> </a:t>
            </a:r>
            <a:r>
              <a:rPr lang="it-IT" sz="1800" dirty="0" err="1"/>
              <a:t>methods</a:t>
            </a:r>
            <a:r>
              <a:rPr lang="it-IT" sz="1800" dirty="0"/>
              <a:t> </a:t>
            </a:r>
            <a:r>
              <a:rPr lang="it-IT" sz="1800" dirty="0" err="1"/>
              <a:t>that</a:t>
            </a:r>
            <a:r>
              <a:rPr lang="it-IT" sz="1800" dirty="0"/>
              <a:t> help </a:t>
            </a:r>
            <a:r>
              <a:rPr lang="it-IT" sz="1800" dirty="0" err="1"/>
              <a:t>you</a:t>
            </a:r>
            <a:r>
              <a:rPr lang="it-IT" sz="1800" dirty="0"/>
              <a:t> create, </a:t>
            </a:r>
            <a:r>
              <a:rPr lang="it-IT" sz="1800" dirty="0" err="1"/>
              <a:t>remove</a:t>
            </a:r>
            <a:r>
              <a:rPr lang="it-IT" sz="1800" dirty="0"/>
              <a:t>, and </a:t>
            </a:r>
            <a:r>
              <a:rPr lang="it-IT" sz="1800" dirty="0" err="1"/>
              <a:t>change</a:t>
            </a:r>
            <a:r>
              <a:rPr lang="it-IT" sz="1800" dirty="0"/>
              <a:t> </a:t>
            </a:r>
            <a:r>
              <a:rPr lang="it-IT" sz="1800" dirty="0" err="1" smtClean="0"/>
              <a:t>directories</a:t>
            </a:r>
            <a:r>
              <a:rPr lang="it-IT" sz="1800" dirty="0"/>
              <a:t>:</a:t>
            </a:r>
          </a:p>
          <a:p>
            <a:pPr marL="0" indent="0" algn="ctr">
              <a:spcBef>
                <a:spcPts val="800"/>
              </a:spcBef>
              <a:buNone/>
            </a:pPr>
            <a:r>
              <a:rPr lang="it-IT" sz="1800" b="1" dirty="0">
                <a:solidFill>
                  <a:srgbClr val="002060"/>
                </a:solidFill>
                <a:latin typeface="Courier New"/>
                <a:cs typeface="Courier New"/>
              </a:rPr>
              <a:t> </a:t>
            </a:r>
            <a:r>
              <a:rPr lang="it-IT" sz="1800" b="1" dirty="0" err="1">
                <a:solidFill>
                  <a:srgbClr val="002060"/>
                </a:solidFill>
                <a:latin typeface="Courier New"/>
                <a:cs typeface="Courier New"/>
              </a:rPr>
              <a:t>os.mkdir</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path</a:t>
            </a:r>
            <a:r>
              <a:rPr lang="it-IT" sz="1800" b="1" dirty="0">
                <a:solidFill>
                  <a:srgbClr val="002060"/>
                </a:solidFill>
                <a:latin typeface="Courier New"/>
                <a:cs typeface="Courier New"/>
              </a:rPr>
              <a:t>[, mode])</a:t>
            </a:r>
          </a:p>
          <a:p>
            <a:pPr algn="just">
              <a:spcBef>
                <a:spcPts val="800"/>
              </a:spcBef>
              <a:spcAft>
                <a:spcPts val="800"/>
              </a:spcAft>
            </a:pPr>
            <a:r>
              <a:rPr lang="it-IT" sz="1800" dirty="0" err="1" smtClean="0"/>
              <a:t>You</a:t>
            </a:r>
            <a:r>
              <a:rPr lang="it-IT" sz="1800" dirty="0" smtClean="0"/>
              <a:t> </a:t>
            </a:r>
            <a:r>
              <a:rPr lang="it-IT" sz="1800" dirty="0"/>
              <a:t>can use the </a:t>
            </a:r>
            <a:r>
              <a:rPr lang="it-IT" sz="1800" b="1" dirty="0" err="1"/>
              <a:t>mkdir</a:t>
            </a:r>
            <a:r>
              <a:rPr lang="it-IT" sz="1800" b="1" dirty="0"/>
              <a:t>()</a:t>
            </a:r>
            <a:r>
              <a:rPr lang="it-IT" sz="1800" dirty="0"/>
              <a:t> </a:t>
            </a:r>
            <a:r>
              <a:rPr lang="it-IT" sz="1800" dirty="0" err="1"/>
              <a:t>method</a:t>
            </a:r>
            <a:r>
              <a:rPr lang="it-IT" sz="1800" dirty="0"/>
              <a:t> of the </a:t>
            </a:r>
            <a:r>
              <a:rPr lang="it-IT" sz="1800" b="1" dirty="0" err="1"/>
              <a:t>os</a:t>
            </a:r>
            <a:r>
              <a:rPr lang="it-IT" sz="1800" dirty="0"/>
              <a:t> </a:t>
            </a:r>
            <a:r>
              <a:rPr lang="it-IT" sz="1800" dirty="0" err="1"/>
              <a:t>module</a:t>
            </a:r>
            <a:r>
              <a:rPr lang="it-IT" sz="1800" dirty="0"/>
              <a:t> to create </a:t>
            </a:r>
            <a:r>
              <a:rPr lang="it-IT" sz="1800" dirty="0" err="1"/>
              <a:t>directories</a:t>
            </a:r>
            <a:r>
              <a:rPr lang="it-IT" sz="1800" dirty="0"/>
              <a:t> in the </a:t>
            </a:r>
            <a:r>
              <a:rPr lang="it-IT" sz="1800" dirty="0" err="1"/>
              <a:t>current</a:t>
            </a:r>
            <a:r>
              <a:rPr lang="it-IT" sz="1800" dirty="0"/>
              <a:t> directory. </a:t>
            </a:r>
            <a:r>
              <a:rPr lang="it-IT" sz="1800" dirty="0" err="1"/>
              <a:t>You</a:t>
            </a:r>
            <a:r>
              <a:rPr lang="it-IT" sz="1800" dirty="0"/>
              <a:t> </a:t>
            </a:r>
            <a:r>
              <a:rPr lang="it-IT" sz="1800" dirty="0" err="1"/>
              <a:t>need</a:t>
            </a:r>
            <a:r>
              <a:rPr lang="it-IT" sz="1800" dirty="0"/>
              <a:t> to </a:t>
            </a:r>
            <a:r>
              <a:rPr lang="it-IT" sz="1800" dirty="0" err="1"/>
              <a:t>supply</a:t>
            </a:r>
            <a:r>
              <a:rPr lang="it-IT" sz="1800" dirty="0"/>
              <a:t> an </a:t>
            </a:r>
            <a:r>
              <a:rPr lang="it-IT" sz="1800" dirty="0" err="1"/>
              <a:t>argument</a:t>
            </a:r>
            <a:r>
              <a:rPr lang="it-IT" sz="1800" dirty="0"/>
              <a:t> to </a:t>
            </a:r>
            <a:r>
              <a:rPr lang="it-IT" sz="1800" dirty="0" err="1"/>
              <a:t>this</a:t>
            </a:r>
            <a:r>
              <a:rPr lang="it-IT" sz="1800" dirty="0"/>
              <a:t> </a:t>
            </a:r>
            <a:r>
              <a:rPr lang="it-IT" sz="1800" dirty="0" err="1"/>
              <a:t>method</a:t>
            </a:r>
            <a:r>
              <a:rPr lang="it-IT" sz="1800" dirty="0"/>
              <a:t>, </a:t>
            </a:r>
            <a:r>
              <a:rPr lang="it-IT" sz="1800" dirty="0" err="1"/>
              <a:t>which</a:t>
            </a:r>
            <a:r>
              <a:rPr lang="it-IT" sz="1800" dirty="0"/>
              <a:t> </a:t>
            </a:r>
            <a:r>
              <a:rPr lang="it-IT" sz="1800" dirty="0" err="1"/>
              <a:t>contains</a:t>
            </a:r>
            <a:r>
              <a:rPr lang="it-IT" sz="1800" dirty="0"/>
              <a:t> the </a:t>
            </a:r>
            <a:r>
              <a:rPr lang="it-IT" sz="1800" dirty="0" err="1" smtClean="0"/>
              <a:t>pathname</a:t>
            </a:r>
            <a:r>
              <a:rPr lang="it-IT" sz="1800" dirty="0" smtClean="0"/>
              <a:t> </a:t>
            </a:r>
            <a:r>
              <a:rPr lang="it-IT" sz="1800" dirty="0"/>
              <a:t>of the directory to be </a:t>
            </a:r>
            <a:r>
              <a:rPr lang="it-IT" sz="1800" dirty="0" err="1" smtClean="0"/>
              <a:t>created</a:t>
            </a:r>
            <a:r>
              <a:rPr lang="it-IT" sz="1800" dirty="0"/>
              <a:t> </a:t>
            </a:r>
            <a:r>
              <a:rPr lang="it-IT" sz="1800" dirty="0" smtClean="0"/>
              <a:t>(</a:t>
            </a:r>
            <a:r>
              <a:rPr lang="it-IT" sz="1800" b="1" dirty="0" err="1" smtClean="0"/>
              <a:t>path</a:t>
            </a:r>
            <a:r>
              <a:rPr lang="it-IT" sz="1800" dirty="0"/>
              <a:t>). The default </a:t>
            </a:r>
            <a:r>
              <a:rPr lang="it-IT" sz="1800" b="1" dirty="0" smtClean="0"/>
              <a:t>mode </a:t>
            </a:r>
            <a:r>
              <a:rPr lang="it-IT" sz="1800" dirty="0" err="1" smtClean="0"/>
              <a:t>is</a:t>
            </a:r>
            <a:r>
              <a:rPr lang="it-IT" sz="1800" dirty="0" smtClean="0"/>
              <a:t> </a:t>
            </a:r>
            <a:r>
              <a:rPr lang="it-IT" sz="1800" dirty="0"/>
              <a:t>0777 (</a:t>
            </a:r>
            <a:r>
              <a:rPr lang="it-IT" sz="1800" dirty="0" err="1"/>
              <a:t>octal</a:t>
            </a:r>
            <a:r>
              <a:rPr lang="it-IT" sz="1800" dirty="0"/>
              <a:t>). On some </a:t>
            </a:r>
            <a:r>
              <a:rPr lang="it-IT" sz="1800" dirty="0" err="1"/>
              <a:t>systems</a:t>
            </a:r>
            <a:r>
              <a:rPr lang="it-IT" sz="1800" dirty="0"/>
              <a:t>, mode </a:t>
            </a:r>
            <a:r>
              <a:rPr lang="it-IT" sz="1800" dirty="0" err="1"/>
              <a:t>is</a:t>
            </a:r>
            <a:r>
              <a:rPr lang="it-IT" sz="1800" dirty="0"/>
              <a:t> </a:t>
            </a:r>
            <a:r>
              <a:rPr lang="it-IT" sz="1800" dirty="0" err="1"/>
              <a:t>ignored</a:t>
            </a:r>
            <a:r>
              <a:rPr lang="it-IT" sz="1800" dirty="0"/>
              <a:t>.</a:t>
            </a:r>
          </a:p>
          <a:p>
            <a:pPr algn="just">
              <a:spcBef>
                <a:spcPts val="800"/>
              </a:spcBef>
              <a:spcAft>
                <a:spcPts val="800"/>
              </a:spcAft>
            </a:pPr>
            <a:r>
              <a:rPr lang="it-IT" sz="1800" dirty="0" err="1"/>
              <a:t>Syntax</a:t>
            </a:r>
            <a:r>
              <a:rPr lang="it-IT" sz="1800" dirty="0" smtClean="0"/>
              <a:t>:</a:t>
            </a:r>
            <a:endParaRPr lang="it-IT" sz="1800" dirty="0"/>
          </a:p>
          <a:p>
            <a:pPr marL="342900" lvl="1" indent="0" algn="just">
              <a:spcBef>
                <a:spcPts val="800"/>
              </a:spcBef>
              <a:spcAft>
                <a:spcPts val="800"/>
              </a:spcAft>
              <a:buNone/>
            </a:pPr>
            <a:r>
              <a:rPr lang="it-IT" sz="1600" b="1" dirty="0" err="1" smtClean="0">
                <a:latin typeface="Courier New"/>
                <a:cs typeface="Courier New"/>
              </a:rPr>
              <a:t>os.mkdir</a:t>
            </a:r>
            <a:r>
              <a:rPr lang="it-IT" sz="1600" b="1" dirty="0">
                <a:latin typeface="Courier New"/>
                <a:cs typeface="Courier New"/>
              </a:rPr>
              <a:t>("</a:t>
            </a:r>
            <a:r>
              <a:rPr lang="it-IT" sz="1600" b="1" dirty="0" err="1" smtClean="0">
                <a:latin typeface="Courier New"/>
                <a:cs typeface="Courier New"/>
              </a:rPr>
              <a:t>newdir</a:t>
            </a:r>
            <a:r>
              <a:rPr lang="it-IT" sz="1600" b="1" dirty="0" smtClean="0">
                <a:latin typeface="Courier New"/>
                <a:cs typeface="Courier New"/>
              </a:rPr>
              <a:t>”)</a:t>
            </a:r>
            <a:endParaRPr lang="it-IT" sz="1600" b="1" dirty="0">
              <a:latin typeface="Courier New"/>
              <a:cs typeface="Courier New"/>
            </a:endParaRPr>
          </a:p>
          <a:p>
            <a:pPr algn="just">
              <a:spcBef>
                <a:spcPts val="800"/>
              </a:spcBef>
              <a:spcAft>
                <a:spcPts val="800"/>
              </a:spcAft>
            </a:pPr>
            <a:r>
              <a:rPr lang="it-IT" sz="1800" dirty="0" err="1"/>
              <a:t>Example</a:t>
            </a:r>
            <a:r>
              <a:rPr lang="it-IT" sz="1800" dirty="0" smtClean="0"/>
              <a:t>:</a:t>
            </a:r>
            <a:endParaRPr lang="it-IT" sz="1800" dirty="0"/>
          </a:p>
          <a:p>
            <a:pPr marL="342900" lvl="1" indent="0" algn="just">
              <a:spcBef>
                <a:spcPts val="800"/>
              </a:spcBef>
              <a:spcAft>
                <a:spcPts val="800"/>
              </a:spcAft>
              <a:buNone/>
            </a:pPr>
            <a:r>
              <a:rPr lang="it-IT" sz="1600" b="1" dirty="0">
                <a:latin typeface="Courier New"/>
                <a:cs typeface="Courier New"/>
              </a:rPr>
              <a:t>import </a:t>
            </a:r>
            <a:r>
              <a:rPr lang="it-IT" sz="1600" b="1" dirty="0" err="1">
                <a:latin typeface="Courier New"/>
                <a:cs typeface="Courier New"/>
              </a:rPr>
              <a:t>os</a:t>
            </a:r>
            <a:r>
              <a:rPr lang="it-IT" sz="1600" b="1" dirty="0">
                <a:latin typeface="Courier New"/>
                <a:cs typeface="Courier New"/>
              </a:rPr>
              <a:t> # Create a directory "test</a:t>
            </a:r>
            <a:r>
              <a:rPr lang="it-IT" sz="1600" b="1" dirty="0" smtClean="0">
                <a:latin typeface="Courier New"/>
                <a:cs typeface="Courier New"/>
              </a:rPr>
              <a:t>”</a:t>
            </a:r>
            <a:endParaRPr lang="it-IT" sz="1600" b="1" dirty="0">
              <a:latin typeface="Courier New"/>
              <a:cs typeface="Courier New"/>
            </a:endParaRPr>
          </a:p>
          <a:p>
            <a:pPr marL="342900" lvl="1" indent="0" algn="just">
              <a:spcBef>
                <a:spcPts val="800"/>
              </a:spcBef>
              <a:spcAft>
                <a:spcPts val="800"/>
              </a:spcAft>
              <a:buNone/>
            </a:pPr>
            <a:r>
              <a:rPr lang="it-IT" sz="1600" b="1" dirty="0" err="1">
                <a:latin typeface="Courier New"/>
                <a:cs typeface="Courier New"/>
              </a:rPr>
              <a:t>os.mkdir</a:t>
            </a:r>
            <a:r>
              <a:rPr lang="it-IT" sz="1600" b="1" dirty="0">
                <a:latin typeface="Courier New"/>
                <a:cs typeface="Courier New"/>
              </a:rPr>
              <a:t>("test")</a:t>
            </a: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20</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Change</a:t>
            </a:r>
            <a:r>
              <a:rPr lang="it-IT" dirty="0" smtClean="0"/>
              <a:t> the </a:t>
            </a:r>
            <a:r>
              <a:rPr lang="it-IT" dirty="0" err="1" smtClean="0"/>
              <a:t>working</a:t>
            </a:r>
            <a:r>
              <a:rPr lang="it-IT" dirty="0" smtClean="0"/>
              <a:t> dir</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0" indent="0" algn="ctr">
              <a:spcBef>
                <a:spcPts val="800"/>
              </a:spcBef>
              <a:spcAft>
                <a:spcPts val="800"/>
              </a:spcAft>
              <a:buNone/>
            </a:pPr>
            <a:r>
              <a:rPr lang="it-IT" sz="1800" b="1" dirty="0" err="1" smtClean="0">
                <a:solidFill>
                  <a:srgbClr val="002060"/>
                </a:solidFill>
                <a:latin typeface="Courier New"/>
                <a:cs typeface="Courier New"/>
              </a:rPr>
              <a:t>os.chdir</a:t>
            </a:r>
            <a:r>
              <a:rPr lang="it-IT" sz="1800" b="1" dirty="0" smtClean="0">
                <a:solidFill>
                  <a:srgbClr val="002060"/>
                </a:solidFill>
                <a:latin typeface="Courier New"/>
                <a:cs typeface="Courier New"/>
              </a:rPr>
              <a:t>(</a:t>
            </a:r>
            <a:r>
              <a:rPr lang="it-IT" sz="1800" b="1" dirty="0" err="1" smtClean="0">
                <a:solidFill>
                  <a:srgbClr val="002060"/>
                </a:solidFill>
                <a:latin typeface="Courier New"/>
                <a:cs typeface="Courier New"/>
              </a:rPr>
              <a:t>path</a:t>
            </a:r>
            <a:r>
              <a:rPr lang="it-IT" sz="1800" b="1" dirty="0" smtClean="0">
                <a:solidFill>
                  <a:srgbClr val="002060"/>
                </a:solidFill>
                <a:latin typeface="Courier New"/>
                <a:cs typeface="Courier New"/>
              </a:rPr>
              <a:t>)</a:t>
            </a:r>
          </a:p>
          <a:p>
            <a:pPr algn="just">
              <a:spcBef>
                <a:spcPts val="800"/>
              </a:spcBef>
              <a:spcAft>
                <a:spcPts val="800"/>
              </a:spcAft>
            </a:pPr>
            <a:r>
              <a:rPr lang="it-IT" sz="1800" dirty="0" err="1" smtClean="0"/>
              <a:t>You</a:t>
            </a:r>
            <a:r>
              <a:rPr lang="it-IT" sz="1800" dirty="0" smtClean="0"/>
              <a:t> </a:t>
            </a:r>
            <a:r>
              <a:rPr lang="it-IT" sz="1800" dirty="0"/>
              <a:t>can use the </a:t>
            </a:r>
            <a:r>
              <a:rPr lang="it-IT" sz="1800" b="1" dirty="0" err="1"/>
              <a:t>chdir</a:t>
            </a:r>
            <a:r>
              <a:rPr lang="it-IT" sz="1800" b="1" dirty="0"/>
              <a:t>()</a:t>
            </a:r>
            <a:r>
              <a:rPr lang="it-IT" sz="1800" dirty="0"/>
              <a:t> </a:t>
            </a:r>
            <a:r>
              <a:rPr lang="it-IT" sz="1800" dirty="0" err="1"/>
              <a:t>method</a:t>
            </a:r>
            <a:r>
              <a:rPr lang="it-IT" sz="1800" dirty="0"/>
              <a:t> to </a:t>
            </a:r>
            <a:r>
              <a:rPr lang="it-IT" sz="1800" dirty="0" err="1"/>
              <a:t>change</a:t>
            </a:r>
            <a:r>
              <a:rPr lang="it-IT" sz="1800" dirty="0"/>
              <a:t> the </a:t>
            </a:r>
            <a:r>
              <a:rPr lang="it-IT" sz="1800" dirty="0" err="1"/>
              <a:t>current</a:t>
            </a:r>
            <a:r>
              <a:rPr lang="it-IT" sz="1800" dirty="0"/>
              <a:t> directory. The </a:t>
            </a:r>
            <a:r>
              <a:rPr lang="it-IT" sz="1800" b="1" dirty="0" err="1"/>
              <a:t>chdir</a:t>
            </a:r>
            <a:r>
              <a:rPr lang="it-IT" sz="1800" b="1" dirty="0"/>
              <a:t>() </a:t>
            </a:r>
            <a:r>
              <a:rPr lang="it-IT" sz="1800" dirty="0" err="1"/>
              <a:t>method</a:t>
            </a:r>
            <a:r>
              <a:rPr lang="it-IT" sz="1800" dirty="0"/>
              <a:t> </a:t>
            </a:r>
            <a:r>
              <a:rPr lang="it-IT" sz="1800" dirty="0" err="1"/>
              <a:t>takes</a:t>
            </a:r>
            <a:r>
              <a:rPr lang="it-IT" sz="1800" dirty="0"/>
              <a:t> an </a:t>
            </a:r>
            <a:r>
              <a:rPr lang="it-IT" sz="1800" dirty="0" err="1"/>
              <a:t>argument</a:t>
            </a:r>
            <a:r>
              <a:rPr lang="it-IT" sz="1800" dirty="0"/>
              <a:t>, </a:t>
            </a:r>
            <a:r>
              <a:rPr lang="it-IT" sz="1800" dirty="0" err="1"/>
              <a:t>which</a:t>
            </a:r>
            <a:r>
              <a:rPr lang="it-IT" sz="1800" dirty="0"/>
              <a:t> </a:t>
            </a:r>
            <a:r>
              <a:rPr lang="it-IT" sz="1800" dirty="0" err="1"/>
              <a:t>is</a:t>
            </a:r>
            <a:r>
              <a:rPr lang="it-IT" sz="1800" dirty="0"/>
              <a:t> the </a:t>
            </a:r>
            <a:r>
              <a:rPr lang="it-IT" sz="1800" b="1" dirty="0" err="1" smtClean="0"/>
              <a:t>path</a:t>
            </a:r>
            <a:r>
              <a:rPr lang="it-IT" sz="1800" b="1" dirty="0" smtClean="0"/>
              <a:t> </a:t>
            </a:r>
            <a:r>
              <a:rPr lang="it-IT" sz="1800" dirty="0" smtClean="0"/>
              <a:t>of </a:t>
            </a:r>
            <a:r>
              <a:rPr lang="it-IT" sz="1800" dirty="0"/>
              <a:t>the directory </a:t>
            </a:r>
            <a:r>
              <a:rPr lang="it-IT" sz="1800" dirty="0" err="1"/>
              <a:t>that</a:t>
            </a:r>
            <a:r>
              <a:rPr lang="it-IT" sz="1800" dirty="0"/>
              <a:t> </a:t>
            </a:r>
            <a:r>
              <a:rPr lang="it-IT" sz="1800" dirty="0" err="1"/>
              <a:t>you</a:t>
            </a:r>
            <a:r>
              <a:rPr lang="it-IT" sz="1800" dirty="0"/>
              <a:t> </a:t>
            </a:r>
            <a:r>
              <a:rPr lang="it-IT" sz="1800" dirty="0" err="1"/>
              <a:t>want</a:t>
            </a:r>
            <a:r>
              <a:rPr lang="it-IT" sz="1800" dirty="0"/>
              <a:t> to </a:t>
            </a:r>
            <a:r>
              <a:rPr lang="it-IT" sz="1800" dirty="0" err="1"/>
              <a:t>make</a:t>
            </a:r>
            <a:r>
              <a:rPr lang="it-IT" sz="1800" dirty="0"/>
              <a:t> the </a:t>
            </a:r>
            <a:r>
              <a:rPr lang="it-IT" sz="1800" dirty="0" err="1"/>
              <a:t>current</a:t>
            </a:r>
            <a:r>
              <a:rPr lang="it-IT" sz="1800" dirty="0"/>
              <a:t> directory</a:t>
            </a:r>
            <a:r>
              <a:rPr lang="it-IT" sz="1800" dirty="0" smtClean="0"/>
              <a:t>.</a:t>
            </a:r>
            <a:endParaRPr lang="it-IT" sz="1800" dirty="0"/>
          </a:p>
          <a:p>
            <a:pPr algn="just">
              <a:spcBef>
                <a:spcPts val="800"/>
              </a:spcBef>
              <a:spcAft>
                <a:spcPts val="800"/>
              </a:spcAft>
            </a:pPr>
            <a:r>
              <a:rPr lang="it-IT" sz="1800" dirty="0" err="1"/>
              <a:t>Syntax</a:t>
            </a:r>
            <a:r>
              <a:rPr lang="it-IT" sz="1800" dirty="0" smtClean="0"/>
              <a:t>:</a:t>
            </a:r>
            <a:endParaRPr lang="it-IT" sz="1800" dirty="0"/>
          </a:p>
          <a:p>
            <a:pPr marL="342900" lvl="1" indent="0" algn="just">
              <a:spcBef>
                <a:spcPts val="800"/>
              </a:spcBef>
              <a:spcAft>
                <a:spcPts val="800"/>
              </a:spcAft>
              <a:buNone/>
            </a:pPr>
            <a:r>
              <a:rPr lang="it-IT" sz="1600" b="1" dirty="0" err="1" smtClean="0">
                <a:latin typeface="Courier New"/>
                <a:cs typeface="Courier New"/>
              </a:rPr>
              <a:t>os.chdir</a:t>
            </a:r>
            <a:r>
              <a:rPr lang="it-IT" sz="1600" b="1" dirty="0">
                <a:latin typeface="Courier New"/>
                <a:cs typeface="Courier New"/>
              </a:rPr>
              <a:t>("</a:t>
            </a:r>
            <a:r>
              <a:rPr lang="it-IT" sz="1600" b="1" dirty="0" err="1" smtClean="0">
                <a:latin typeface="Courier New"/>
                <a:cs typeface="Courier New"/>
              </a:rPr>
              <a:t>newdir</a:t>
            </a:r>
            <a:r>
              <a:rPr lang="it-IT" sz="1600" b="1" dirty="0" smtClean="0">
                <a:latin typeface="Courier New"/>
                <a:cs typeface="Courier New"/>
              </a:rPr>
              <a:t>”)</a:t>
            </a:r>
            <a:endParaRPr lang="it-IT" sz="1600" b="1" dirty="0">
              <a:latin typeface="Courier New"/>
              <a:cs typeface="Courier New"/>
            </a:endParaRPr>
          </a:p>
          <a:p>
            <a:pPr algn="just">
              <a:spcBef>
                <a:spcPts val="800"/>
              </a:spcBef>
              <a:spcAft>
                <a:spcPts val="800"/>
              </a:spcAft>
            </a:pPr>
            <a:r>
              <a:rPr lang="it-IT" sz="1800" dirty="0" err="1"/>
              <a:t>Example</a:t>
            </a:r>
            <a:r>
              <a:rPr lang="it-IT" sz="1800" dirty="0" smtClean="0"/>
              <a:t>:</a:t>
            </a:r>
            <a:endParaRPr lang="it-IT" sz="1800" dirty="0"/>
          </a:p>
          <a:p>
            <a:pPr marL="342900" lvl="1" indent="0" algn="just">
              <a:spcBef>
                <a:spcPts val="800"/>
              </a:spcBef>
              <a:spcAft>
                <a:spcPts val="800"/>
              </a:spcAft>
              <a:buNone/>
            </a:pPr>
            <a:r>
              <a:rPr lang="it-IT" sz="1600" b="1" dirty="0">
                <a:latin typeface="Courier New"/>
                <a:cs typeface="Courier New"/>
              </a:rPr>
              <a:t>import </a:t>
            </a:r>
            <a:r>
              <a:rPr lang="it-IT" sz="1600" b="1" dirty="0" err="1" smtClean="0">
                <a:latin typeface="Courier New"/>
                <a:cs typeface="Courier New"/>
              </a:rPr>
              <a:t>os</a:t>
            </a:r>
            <a:endParaRPr lang="it-IT" sz="1600" b="1" dirty="0">
              <a:latin typeface="Courier New"/>
              <a:cs typeface="Courier New"/>
            </a:endParaRPr>
          </a:p>
          <a:p>
            <a:pPr marL="342900" lvl="1" indent="0" algn="just">
              <a:spcBef>
                <a:spcPts val="800"/>
              </a:spcBef>
              <a:spcAft>
                <a:spcPts val="800"/>
              </a:spcAft>
              <a:buNone/>
            </a:pPr>
            <a:r>
              <a:rPr lang="it-IT" sz="1600" b="1" dirty="0" err="1">
                <a:latin typeface="Courier New"/>
                <a:cs typeface="Courier New"/>
              </a:rPr>
              <a:t>os.chdir</a:t>
            </a:r>
            <a:r>
              <a:rPr lang="it-IT" sz="1600" b="1" dirty="0">
                <a:latin typeface="Courier New"/>
                <a:cs typeface="Courier New"/>
              </a:rPr>
              <a:t>("/home/</a:t>
            </a:r>
            <a:r>
              <a:rPr lang="it-IT" sz="1600" b="1" dirty="0" err="1" smtClean="0">
                <a:latin typeface="Courier New"/>
                <a:cs typeface="Courier New"/>
              </a:rPr>
              <a:t>newdir</a:t>
            </a:r>
            <a:r>
              <a:rPr lang="it-IT" sz="1600" b="1" dirty="0" smtClean="0">
                <a:latin typeface="Courier New"/>
                <a:cs typeface="Courier New"/>
              </a:rPr>
              <a:t>”)</a:t>
            </a:r>
          </a:p>
          <a:p>
            <a:pPr marL="342900" lvl="1" indent="0" algn="just">
              <a:spcBef>
                <a:spcPts val="800"/>
              </a:spcBef>
              <a:spcAft>
                <a:spcPts val="800"/>
              </a:spcAft>
              <a:buNone/>
            </a:pPr>
            <a:r>
              <a:rPr lang="it-IT" sz="1600" b="1" dirty="0" smtClean="0">
                <a:latin typeface="Courier New"/>
                <a:cs typeface="Courier New"/>
              </a:rPr>
              <a:t>#The </a:t>
            </a:r>
            <a:r>
              <a:rPr lang="it-IT" sz="1600" b="1" dirty="0" err="1" smtClean="0">
                <a:latin typeface="Courier New"/>
                <a:cs typeface="Courier New"/>
              </a:rPr>
              <a:t>function</a:t>
            </a:r>
            <a:r>
              <a:rPr lang="it-IT" sz="1600" b="1" dirty="0" smtClean="0">
                <a:latin typeface="Courier New"/>
                <a:cs typeface="Courier New"/>
              </a:rPr>
              <a:t> </a:t>
            </a:r>
            <a:r>
              <a:rPr lang="it-IT" sz="1600" b="1" dirty="0" err="1" smtClean="0">
                <a:latin typeface="Courier New"/>
                <a:cs typeface="Courier New"/>
              </a:rPr>
              <a:t>os.getcwd</a:t>
            </a:r>
            <a:r>
              <a:rPr lang="it-IT" sz="1600" b="1" dirty="0" smtClean="0">
                <a:latin typeface="Courier New"/>
                <a:cs typeface="Courier New"/>
              </a:rPr>
              <a:t>() </a:t>
            </a:r>
            <a:r>
              <a:rPr lang="it-IT" sz="1600" b="1" dirty="0" err="1" smtClean="0">
                <a:latin typeface="Courier New"/>
                <a:cs typeface="Courier New"/>
              </a:rPr>
              <a:t>changes</a:t>
            </a:r>
            <a:r>
              <a:rPr lang="it-IT" sz="1600" b="1" dirty="0" smtClean="0">
                <a:latin typeface="Courier New"/>
                <a:cs typeface="Courier New"/>
              </a:rPr>
              <a:t> the </a:t>
            </a:r>
            <a:r>
              <a:rPr lang="it-IT" sz="1600" b="1" dirty="0" err="1" smtClean="0">
                <a:latin typeface="Courier New"/>
                <a:cs typeface="Courier New"/>
              </a:rPr>
              <a:t>current</a:t>
            </a:r>
            <a:r>
              <a:rPr lang="it-IT" sz="1600" b="1" dirty="0" smtClean="0">
                <a:latin typeface="Courier New"/>
                <a:cs typeface="Courier New"/>
              </a:rPr>
              <a:t> </a:t>
            </a:r>
            <a:r>
              <a:rPr lang="it-IT" sz="1600" b="1" dirty="0" err="1" smtClean="0">
                <a:latin typeface="Courier New"/>
                <a:cs typeface="Courier New"/>
              </a:rPr>
              <a:t>working</a:t>
            </a:r>
            <a:r>
              <a:rPr lang="it-IT" sz="1600" b="1" dirty="0" smtClean="0">
                <a:latin typeface="Courier New"/>
                <a:cs typeface="Courier New"/>
              </a:rPr>
              <a:t> dir!</a:t>
            </a:r>
          </a:p>
          <a:p>
            <a:pPr marL="342900" lvl="1" indent="0" algn="just">
              <a:spcBef>
                <a:spcPts val="800"/>
              </a:spcBef>
              <a:spcAft>
                <a:spcPts val="800"/>
              </a:spcAft>
              <a:buNone/>
            </a:pPr>
            <a:r>
              <a:rPr lang="it-IT" sz="1600" b="1" dirty="0" err="1" smtClean="0">
                <a:latin typeface="Courier New"/>
                <a:cs typeface="Courier New"/>
              </a:rPr>
              <a:t>print</a:t>
            </a:r>
            <a:r>
              <a:rPr lang="it-IT" sz="1600" b="1" dirty="0" smtClean="0">
                <a:latin typeface="Courier New"/>
                <a:cs typeface="Courier New"/>
              </a:rPr>
              <a:t> </a:t>
            </a:r>
            <a:r>
              <a:rPr lang="it-IT" sz="1600" b="1" dirty="0" err="1" smtClean="0">
                <a:latin typeface="Courier New"/>
                <a:cs typeface="Courier New"/>
              </a:rPr>
              <a:t>os.getcwd</a:t>
            </a:r>
            <a:r>
              <a:rPr lang="it-IT" sz="1600" b="1" dirty="0" smtClean="0">
                <a:latin typeface="Courier New"/>
                <a:cs typeface="Courier New"/>
              </a:rPr>
              <a:t>()</a:t>
            </a:r>
          </a:p>
          <a:p>
            <a:pPr algn="just">
              <a:spcBef>
                <a:spcPts val="800"/>
              </a:spcBef>
              <a:spcAft>
                <a:spcPts val="800"/>
              </a:spcAft>
            </a:pP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21</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Remove a directory</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0" indent="0" algn="ctr">
              <a:spcBef>
                <a:spcPts val="800"/>
              </a:spcBef>
              <a:spcAft>
                <a:spcPts val="800"/>
              </a:spcAft>
              <a:buNone/>
            </a:pPr>
            <a:r>
              <a:rPr lang="it-IT" sz="1800" b="1" dirty="0">
                <a:solidFill>
                  <a:srgbClr val="002060"/>
                </a:solidFill>
                <a:latin typeface="Courier New"/>
                <a:cs typeface="Courier New"/>
              </a:rPr>
              <a:t> </a:t>
            </a:r>
            <a:r>
              <a:rPr lang="it-IT" sz="1800" b="1" dirty="0" err="1">
                <a:solidFill>
                  <a:srgbClr val="002060"/>
                </a:solidFill>
                <a:latin typeface="Courier New"/>
                <a:cs typeface="Courier New"/>
              </a:rPr>
              <a:t>os.rmdir</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path</a:t>
            </a:r>
            <a:r>
              <a:rPr lang="it-IT" sz="1800" b="1" dirty="0">
                <a:solidFill>
                  <a:srgbClr val="002060"/>
                </a:solidFill>
                <a:latin typeface="Courier New"/>
                <a:cs typeface="Courier New"/>
              </a:rPr>
              <a:t>)</a:t>
            </a:r>
          </a:p>
          <a:p>
            <a:pPr algn="just">
              <a:spcBef>
                <a:spcPts val="800"/>
              </a:spcBef>
              <a:spcAft>
                <a:spcPts val="800"/>
              </a:spcAft>
            </a:pPr>
            <a:r>
              <a:rPr lang="it-IT" sz="1800" dirty="0" smtClean="0"/>
              <a:t>The </a:t>
            </a:r>
            <a:r>
              <a:rPr lang="it-IT" sz="1800" b="1" dirty="0" err="1"/>
              <a:t>rmdir</a:t>
            </a:r>
            <a:r>
              <a:rPr lang="it-IT" sz="1800" b="1" dirty="0"/>
              <a:t>()</a:t>
            </a:r>
            <a:r>
              <a:rPr lang="it-IT" sz="1800" dirty="0"/>
              <a:t> </a:t>
            </a:r>
            <a:r>
              <a:rPr lang="it-IT" sz="1800" dirty="0" err="1"/>
              <a:t>method</a:t>
            </a:r>
            <a:r>
              <a:rPr lang="it-IT" sz="1800" dirty="0"/>
              <a:t> </a:t>
            </a:r>
            <a:r>
              <a:rPr lang="it-IT" sz="1800" dirty="0" err="1"/>
              <a:t>deletes</a:t>
            </a:r>
            <a:r>
              <a:rPr lang="it-IT" sz="1800" dirty="0"/>
              <a:t> the directory, </a:t>
            </a:r>
            <a:r>
              <a:rPr lang="it-IT" sz="1800" dirty="0" err="1"/>
              <a:t>which</a:t>
            </a:r>
            <a:r>
              <a:rPr lang="it-IT" sz="1800" dirty="0"/>
              <a:t> </a:t>
            </a:r>
            <a:r>
              <a:rPr lang="it-IT" sz="1800" dirty="0" err="1"/>
              <a:t>is</a:t>
            </a:r>
            <a:r>
              <a:rPr lang="it-IT" sz="1800" dirty="0"/>
              <a:t> </a:t>
            </a:r>
            <a:r>
              <a:rPr lang="it-IT" sz="1800" dirty="0" err="1"/>
              <a:t>passed</a:t>
            </a:r>
            <a:r>
              <a:rPr lang="it-IT" sz="1800" dirty="0"/>
              <a:t> </a:t>
            </a:r>
            <a:r>
              <a:rPr lang="it-IT" sz="1800" dirty="0" err="1"/>
              <a:t>as</a:t>
            </a:r>
            <a:r>
              <a:rPr lang="it-IT" sz="1800" dirty="0"/>
              <a:t> an </a:t>
            </a:r>
            <a:r>
              <a:rPr lang="it-IT" sz="1800" dirty="0" err="1"/>
              <a:t>argument</a:t>
            </a:r>
            <a:r>
              <a:rPr lang="it-IT" sz="1800" dirty="0"/>
              <a:t> </a:t>
            </a:r>
            <a:r>
              <a:rPr lang="it-IT" sz="1800" dirty="0" smtClean="0"/>
              <a:t>(</a:t>
            </a:r>
            <a:r>
              <a:rPr lang="it-IT" sz="1800" b="1" dirty="0" err="1" smtClean="0"/>
              <a:t>path</a:t>
            </a:r>
            <a:r>
              <a:rPr lang="it-IT" sz="1800" dirty="0" smtClean="0"/>
              <a:t>) in </a:t>
            </a:r>
            <a:r>
              <a:rPr lang="it-IT" sz="1800" dirty="0"/>
              <a:t>the </a:t>
            </a:r>
            <a:r>
              <a:rPr lang="it-IT" sz="1800" dirty="0" err="1"/>
              <a:t>method</a:t>
            </a:r>
            <a:r>
              <a:rPr lang="it-IT" sz="1800" dirty="0" smtClean="0"/>
              <a:t>.</a:t>
            </a:r>
            <a:endParaRPr lang="it-IT" sz="1800" dirty="0"/>
          </a:p>
          <a:p>
            <a:pPr algn="just">
              <a:spcBef>
                <a:spcPts val="800"/>
              </a:spcBef>
              <a:spcAft>
                <a:spcPts val="800"/>
              </a:spcAft>
            </a:pPr>
            <a:r>
              <a:rPr lang="it-IT" sz="1800" dirty="0" err="1" smtClean="0"/>
              <a:t>Before</a:t>
            </a:r>
            <a:r>
              <a:rPr lang="it-IT" sz="1800" dirty="0" smtClean="0"/>
              <a:t> </a:t>
            </a:r>
            <a:r>
              <a:rPr lang="it-IT" sz="1800" dirty="0" err="1"/>
              <a:t>removing</a:t>
            </a:r>
            <a:r>
              <a:rPr lang="it-IT" sz="1800" dirty="0"/>
              <a:t> a directory, </a:t>
            </a:r>
            <a:r>
              <a:rPr lang="it-IT" sz="1800" dirty="0" err="1"/>
              <a:t>all</a:t>
            </a:r>
            <a:r>
              <a:rPr lang="it-IT" sz="1800" dirty="0"/>
              <a:t> the </a:t>
            </a:r>
            <a:r>
              <a:rPr lang="it-IT" sz="1800" dirty="0" err="1"/>
              <a:t>contents</a:t>
            </a:r>
            <a:r>
              <a:rPr lang="it-IT" sz="1800" dirty="0"/>
              <a:t> in </a:t>
            </a:r>
            <a:r>
              <a:rPr lang="it-IT" sz="1800" dirty="0" err="1"/>
              <a:t>it</a:t>
            </a:r>
            <a:r>
              <a:rPr lang="it-IT" sz="1800" dirty="0"/>
              <a:t> </a:t>
            </a:r>
            <a:r>
              <a:rPr lang="it-IT" sz="1800" dirty="0" err="1"/>
              <a:t>should</a:t>
            </a:r>
            <a:r>
              <a:rPr lang="it-IT" sz="1800" dirty="0"/>
              <a:t> be </a:t>
            </a:r>
            <a:r>
              <a:rPr lang="it-IT" sz="1800" dirty="0" err="1"/>
              <a:t>removed</a:t>
            </a:r>
            <a:r>
              <a:rPr lang="it-IT" sz="1800" dirty="0"/>
              <a:t>. </a:t>
            </a:r>
            <a:r>
              <a:rPr lang="it-IT" sz="1800" i="1" dirty="0" err="1"/>
              <a:t>Only</a:t>
            </a:r>
            <a:r>
              <a:rPr lang="it-IT" sz="1800" i="1" dirty="0"/>
              <a:t> </a:t>
            </a:r>
            <a:r>
              <a:rPr lang="it-IT" sz="1800" i="1" dirty="0" err="1"/>
              <a:t>works</a:t>
            </a:r>
            <a:r>
              <a:rPr lang="it-IT" sz="1800" i="1" dirty="0"/>
              <a:t> </a:t>
            </a:r>
            <a:r>
              <a:rPr lang="it-IT" sz="1800" i="1" dirty="0" err="1"/>
              <a:t>when</a:t>
            </a:r>
            <a:r>
              <a:rPr lang="it-IT" sz="1800" i="1" dirty="0"/>
              <a:t> the directory </a:t>
            </a:r>
            <a:r>
              <a:rPr lang="it-IT" sz="1800" i="1" dirty="0" err="1"/>
              <a:t>is</a:t>
            </a:r>
            <a:r>
              <a:rPr lang="it-IT" sz="1800" i="1" dirty="0"/>
              <a:t> </a:t>
            </a:r>
            <a:r>
              <a:rPr lang="it-IT" sz="1800" i="1" dirty="0" err="1"/>
              <a:t>empty</a:t>
            </a:r>
            <a:r>
              <a:rPr lang="it-IT" sz="1800" dirty="0"/>
              <a:t>, </a:t>
            </a:r>
            <a:r>
              <a:rPr lang="it-IT" sz="1800" dirty="0" err="1"/>
              <a:t>otherwise</a:t>
            </a:r>
            <a:r>
              <a:rPr lang="it-IT" sz="1800" dirty="0"/>
              <a:t>, </a:t>
            </a:r>
            <a:r>
              <a:rPr lang="it-IT" sz="1800" b="1" dirty="0" err="1">
                <a:solidFill>
                  <a:srgbClr val="C00000"/>
                </a:solidFill>
              </a:rPr>
              <a:t>OSError</a:t>
            </a:r>
            <a:r>
              <a:rPr lang="it-IT" sz="1800" dirty="0">
                <a:solidFill>
                  <a:srgbClr val="C00000"/>
                </a:solidFill>
              </a:rPr>
              <a:t> </a:t>
            </a:r>
            <a:r>
              <a:rPr lang="it-IT" sz="1800" dirty="0" err="1"/>
              <a:t>is</a:t>
            </a:r>
            <a:r>
              <a:rPr lang="it-IT" sz="1800" dirty="0"/>
              <a:t> </a:t>
            </a:r>
            <a:r>
              <a:rPr lang="it-IT" sz="1800" dirty="0" err="1" smtClean="0"/>
              <a:t>raised</a:t>
            </a:r>
            <a:r>
              <a:rPr lang="it-IT" sz="1800" dirty="0" smtClean="0"/>
              <a:t>.</a:t>
            </a:r>
            <a:endParaRPr lang="it-IT" sz="1800" dirty="0"/>
          </a:p>
          <a:p>
            <a:pPr algn="just">
              <a:spcBef>
                <a:spcPts val="800"/>
              </a:spcBef>
              <a:spcAft>
                <a:spcPts val="800"/>
              </a:spcAft>
            </a:pPr>
            <a:r>
              <a:rPr lang="it-IT" sz="1800" dirty="0" err="1"/>
              <a:t>Syntax</a:t>
            </a:r>
            <a:r>
              <a:rPr lang="it-IT" sz="1800" dirty="0" smtClean="0"/>
              <a:t>:</a:t>
            </a:r>
            <a:endParaRPr lang="it-IT" sz="1800" dirty="0"/>
          </a:p>
          <a:p>
            <a:pPr marL="342900" lvl="1" indent="0" algn="just">
              <a:spcBef>
                <a:spcPts val="800"/>
              </a:spcBef>
              <a:spcAft>
                <a:spcPts val="800"/>
              </a:spcAft>
              <a:buNone/>
            </a:pPr>
            <a:r>
              <a:rPr lang="it-IT" sz="1600" b="1" dirty="0" err="1" smtClean="0">
                <a:latin typeface="Courier New"/>
                <a:cs typeface="Courier New"/>
              </a:rPr>
              <a:t>os.rmdir</a:t>
            </a:r>
            <a:r>
              <a:rPr lang="it-IT" sz="1600" b="1" dirty="0">
                <a:latin typeface="Courier New"/>
                <a:cs typeface="Courier New"/>
              </a:rPr>
              <a:t>('</a:t>
            </a:r>
            <a:r>
              <a:rPr lang="it-IT" sz="1600" b="1" dirty="0" err="1" smtClean="0">
                <a:latin typeface="Courier New"/>
                <a:cs typeface="Courier New"/>
              </a:rPr>
              <a:t>dirname</a:t>
            </a:r>
            <a:r>
              <a:rPr lang="it-IT" sz="1600" b="1" dirty="0" smtClean="0">
                <a:latin typeface="Courier New"/>
                <a:cs typeface="Courier New"/>
              </a:rPr>
              <a:t>’)</a:t>
            </a:r>
            <a:endParaRPr lang="it-IT" sz="1600" b="1" dirty="0">
              <a:latin typeface="Courier New"/>
              <a:cs typeface="Courier New"/>
            </a:endParaRPr>
          </a:p>
          <a:p>
            <a:pPr algn="just">
              <a:spcBef>
                <a:spcPts val="800"/>
              </a:spcBef>
              <a:spcAft>
                <a:spcPts val="800"/>
              </a:spcAft>
            </a:pPr>
            <a:r>
              <a:rPr lang="it-IT" sz="1800" dirty="0" err="1"/>
              <a:t>Example</a:t>
            </a:r>
            <a:r>
              <a:rPr lang="it-IT" sz="1800" dirty="0" smtClean="0"/>
              <a:t>:</a:t>
            </a:r>
            <a:endParaRPr lang="it-IT" sz="1800" dirty="0"/>
          </a:p>
          <a:p>
            <a:pPr marL="342900" lvl="1" indent="0" algn="just">
              <a:spcBef>
                <a:spcPts val="800"/>
              </a:spcBef>
              <a:spcAft>
                <a:spcPts val="800"/>
              </a:spcAft>
              <a:buNone/>
            </a:pPr>
            <a:r>
              <a:rPr lang="it-IT" sz="1600" b="1" dirty="0">
                <a:latin typeface="Courier New"/>
                <a:cs typeface="Courier New"/>
              </a:rPr>
              <a:t>import </a:t>
            </a:r>
            <a:r>
              <a:rPr lang="it-IT" sz="1600" b="1" dirty="0" err="1" smtClean="0">
                <a:latin typeface="Courier New"/>
                <a:cs typeface="Courier New"/>
              </a:rPr>
              <a:t>os</a:t>
            </a:r>
            <a:endParaRPr lang="it-IT" sz="1600" b="1" dirty="0">
              <a:latin typeface="Courier New"/>
              <a:cs typeface="Courier New"/>
            </a:endParaRPr>
          </a:p>
          <a:p>
            <a:pPr marL="342900" lvl="1" indent="0" algn="just">
              <a:spcBef>
                <a:spcPts val="800"/>
              </a:spcBef>
              <a:spcAft>
                <a:spcPts val="800"/>
              </a:spcAft>
              <a:buNone/>
            </a:pPr>
            <a:r>
              <a:rPr lang="it-IT" sz="1600" b="1" dirty="0" err="1">
                <a:latin typeface="Courier New"/>
                <a:cs typeface="Courier New"/>
              </a:rPr>
              <a:t>os.rmdir</a:t>
            </a:r>
            <a:r>
              <a:rPr lang="it-IT" sz="1600" b="1" dirty="0">
                <a:latin typeface="Courier New"/>
                <a:cs typeface="Courier New"/>
              </a:rPr>
              <a:t>( "/</a:t>
            </a:r>
            <a:r>
              <a:rPr lang="it-IT" sz="1600" b="1" dirty="0" err="1">
                <a:latin typeface="Courier New"/>
                <a:cs typeface="Courier New"/>
              </a:rPr>
              <a:t>tmp</a:t>
            </a:r>
            <a:r>
              <a:rPr lang="it-IT" sz="1600" b="1" dirty="0">
                <a:latin typeface="Courier New"/>
                <a:cs typeface="Courier New"/>
              </a:rPr>
              <a:t>/test" </a:t>
            </a:r>
            <a:r>
              <a:rPr lang="it-IT" sz="1600" b="1" dirty="0" smtClean="0">
                <a:latin typeface="Courier New"/>
                <a:cs typeface="Courier New"/>
              </a:rPr>
              <a:t>)</a:t>
            </a:r>
            <a:endParaRPr lang="it-IT" sz="1600" b="1" dirty="0">
              <a:latin typeface="Courier New"/>
              <a:cs typeface="Courier New"/>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22</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Find</a:t>
            </a:r>
            <a:r>
              <a:rPr lang="it-IT" dirty="0" smtClean="0"/>
              <a:t> the </a:t>
            </a:r>
            <a:r>
              <a:rPr lang="it-IT" dirty="0" err="1" smtClean="0"/>
              <a:t>longest</a:t>
            </a:r>
            <a:r>
              <a:rPr lang="it-IT" dirty="0" smtClean="0"/>
              <a:t> line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b="1" u="sng" dirty="0" err="1" smtClean="0"/>
              <a:t>Excercise</a:t>
            </a:r>
            <a:r>
              <a:rPr lang="it-IT" sz="1800" dirty="0" smtClean="0"/>
              <a:t>: </a:t>
            </a:r>
            <a:r>
              <a:rPr lang="it-IT" sz="1800" dirty="0" err="1" smtClean="0"/>
              <a:t>write</a:t>
            </a:r>
            <a:r>
              <a:rPr lang="it-IT" sz="1800" dirty="0" smtClean="0"/>
              <a:t> </a:t>
            </a:r>
            <a:r>
              <a:rPr lang="it-IT" sz="1800" dirty="0"/>
              <a:t>a </a:t>
            </a:r>
            <a:r>
              <a:rPr lang="it-IT" sz="1800" dirty="0" err="1"/>
              <a:t>function</a:t>
            </a:r>
            <a:r>
              <a:rPr lang="it-IT" sz="1800" dirty="0"/>
              <a:t> </a:t>
            </a:r>
            <a:r>
              <a:rPr lang="it-IT" sz="1800" b="1" dirty="0" err="1" smtClean="0"/>
              <a:t>input_stats</a:t>
            </a:r>
            <a:r>
              <a:rPr lang="it-IT" sz="1800" b="1" dirty="0" smtClean="0"/>
              <a:t>()</a:t>
            </a:r>
            <a:r>
              <a:rPr lang="it-IT" sz="1800" dirty="0" smtClean="0"/>
              <a:t> </a:t>
            </a:r>
            <a:r>
              <a:rPr lang="it-IT" sz="1800" dirty="0" err="1"/>
              <a:t>that</a:t>
            </a:r>
            <a:r>
              <a:rPr lang="it-IT" sz="1800" dirty="0"/>
              <a:t> </a:t>
            </a:r>
            <a:r>
              <a:rPr lang="it-IT" sz="1800" dirty="0" err="1"/>
              <a:t>accepts</a:t>
            </a:r>
            <a:r>
              <a:rPr lang="it-IT" sz="1800" dirty="0"/>
              <a:t> a </a:t>
            </a:r>
            <a:r>
              <a:rPr lang="it-IT" sz="1800" dirty="0" err="1" smtClean="0"/>
              <a:t>filename</a:t>
            </a:r>
            <a:r>
              <a:rPr lang="it-IT" sz="1800" dirty="0" smtClean="0"/>
              <a:t> </a:t>
            </a:r>
            <a:r>
              <a:rPr lang="it-IT" sz="1800" dirty="0" err="1"/>
              <a:t>as</a:t>
            </a:r>
            <a:r>
              <a:rPr lang="it-IT" sz="1800" dirty="0"/>
              <a:t> a </a:t>
            </a:r>
            <a:r>
              <a:rPr lang="it-IT" sz="1800" dirty="0" err="1"/>
              <a:t>parameter</a:t>
            </a:r>
            <a:r>
              <a:rPr lang="it-IT" sz="1800" dirty="0"/>
              <a:t> and </a:t>
            </a:r>
            <a:r>
              <a:rPr lang="it-IT" sz="1800" dirty="0" err="1"/>
              <a:t>that</a:t>
            </a:r>
            <a:r>
              <a:rPr lang="it-IT" sz="1800" dirty="0"/>
              <a:t> reports the </a:t>
            </a:r>
            <a:r>
              <a:rPr lang="it-IT" sz="1800" dirty="0" err="1"/>
              <a:t>longest</a:t>
            </a:r>
            <a:r>
              <a:rPr lang="it-IT" sz="1800" dirty="0"/>
              <a:t> line in </a:t>
            </a:r>
            <a:r>
              <a:rPr lang="it-IT" sz="1800" dirty="0" err="1" smtClean="0"/>
              <a:t>that</a:t>
            </a:r>
            <a:r>
              <a:rPr lang="it-IT" sz="1800" dirty="0" smtClean="0"/>
              <a:t> file.</a:t>
            </a:r>
          </a:p>
          <a:p>
            <a:pPr algn="just">
              <a:spcBef>
                <a:spcPts val="800"/>
              </a:spcBef>
              <a:spcAft>
                <a:spcPts val="800"/>
              </a:spcAft>
            </a:pPr>
            <a:r>
              <a:rPr lang="it-IT" sz="1800" dirty="0" err="1" smtClean="0"/>
              <a:t>Example</a:t>
            </a:r>
            <a:r>
              <a:rPr lang="it-IT" sz="1800" dirty="0" smtClean="0"/>
              <a:t>: </a:t>
            </a:r>
            <a:r>
              <a:rPr lang="it-IT" sz="1800" dirty="0"/>
              <a:t>input file, </a:t>
            </a:r>
            <a:r>
              <a:rPr lang="it-IT" sz="1800" dirty="0" smtClean="0"/>
              <a:t>“</a:t>
            </a:r>
            <a:r>
              <a:rPr lang="it-IT" sz="1800" dirty="0" err="1" smtClean="0"/>
              <a:t>carroll.txt</a:t>
            </a:r>
            <a:r>
              <a:rPr lang="it-IT" sz="1800" dirty="0" smtClean="0"/>
              <a:t>”:</a:t>
            </a:r>
            <a:endParaRPr lang="it-IT" sz="1800" dirty="0"/>
          </a:p>
          <a:p>
            <a:pPr marL="0" indent="0" algn="ctr">
              <a:spcBef>
                <a:spcPts val="800"/>
              </a:spcBef>
              <a:spcAft>
                <a:spcPts val="800"/>
              </a:spcAft>
              <a:buNone/>
            </a:pPr>
            <a:r>
              <a:rPr lang="it-IT" sz="1800" i="1" dirty="0" err="1" smtClean="0"/>
              <a:t>Beware</a:t>
            </a:r>
            <a:r>
              <a:rPr lang="it-IT" sz="1800" i="1" dirty="0" smtClean="0"/>
              <a:t> </a:t>
            </a:r>
            <a:r>
              <a:rPr lang="it-IT" sz="1800" i="1" dirty="0"/>
              <a:t>the </a:t>
            </a:r>
            <a:r>
              <a:rPr lang="it-IT" sz="1800" i="1" dirty="0" err="1"/>
              <a:t>Jabberwock</a:t>
            </a:r>
            <a:r>
              <a:rPr lang="it-IT" sz="1800" i="1" dirty="0"/>
              <a:t>, </a:t>
            </a:r>
            <a:r>
              <a:rPr lang="it-IT" sz="1800" i="1" dirty="0" err="1"/>
              <a:t>my</a:t>
            </a:r>
            <a:r>
              <a:rPr lang="it-IT" sz="1800" i="1" dirty="0"/>
              <a:t> son</a:t>
            </a:r>
            <a:r>
              <a:rPr lang="it-IT" sz="1800" i="1" dirty="0" smtClean="0"/>
              <a:t>,</a:t>
            </a:r>
            <a:endParaRPr lang="it-IT" sz="1800" i="1" dirty="0"/>
          </a:p>
          <a:p>
            <a:pPr marL="0" indent="0" algn="ctr">
              <a:spcBef>
                <a:spcPts val="800"/>
              </a:spcBef>
              <a:spcAft>
                <a:spcPts val="800"/>
              </a:spcAft>
              <a:buNone/>
            </a:pPr>
            <a:r>
              <a:rPr lang="it-IT" sz="1800" i="1" dirty="0" smtClean="0"/>
              <a:t>the </a:t>
            </a:r>
            <a:r>
              <a:rPr lang="it-IT" sz="1800" i="1" dirty="0" err="1"/>
              <a:t>jaws</a:t>
            </a:r>
            <a:r>
              <a:rPr lang="it-IT" sz="1800" i="1" dirty="0"/>
              <a:t> </a:t>
            </a:r>
            <a:r>
              <a:rPr lang="it-IT" sz="1800" i="1" dirty="0" err="1"/>
              <a:t>that</a:t>
            </a:r>
            <a:r>
              <a:rPr lang="it-IT" sz="1800" i="1" dirty="0"/>
              <a:t> </a:t>
            </a:r>
            <a:r>
              <a:rPr lang="it-IT" sz="1800" i="1" dirty="0" err="1"/>
              <a:t>bite</a:t>
            </a:r>
            <a:r>
              <a:rPr lang="it-IT" sz="1800" i="1" dirty="0"/>
              <a:t>, the </a:t>
            </a:r>
            <a:r>
              <a:rPr lang="it-IT" sz="1800" i="1" dirty="0" err="1"/>
              <a:t>claws</a:t>
            </a:r>
            <a:r>
              <a:rPr lang="it-IT" sz="1800" i="1" dirty="0"/>
              <a:t> </a:t>
            </a:r>
            <a:r>
              <a:rPr lang="it-IT" sz="1800" i="1" dirty="0" err="1"/>
              <a:t>that</a:t>
            </a:r>
            <a:r>
              <a:rPr lang="it-IT" sz="1800" i="1" dirty="0"/>
              <a:t> catch</a:t>
            </a:r>
            <a:r>
              <a:rPr lang="it-IT" sz="1800" i="1" dirty="0" smtClean="0"/>
              <a:t>,</a:t>
            </a:r>
            <a:endParaRPr lang="it-IT" sz="1800" i="1" dirty="0"/>
          </a:p>
          <a:p>
            <a:pPr marL="0" indent="0" algn="ctr">
              <a:spcBef>
                <a:spcPts val="800"/>
              </a:spcBef>
              <a:spcAft>
                <a:spcPts val="800"/>
              </a:spcAft>
              <a:buNone/>
            </a:pPr>
            <a:r>
              <a:rPr lang="it-IT" sz="1800" i="1" dirty="0" err="1" smtClean="0"/>
              <a:t>Beware</a:t>
            </a:r>
            <a:r>
              <a:rPr lang="it-IT" sz="1800" i="1" dirty="0" smtClean="0"/>
              <a:t> </a:t>
            </a:r>
            <a:r>
              <a:rPr lang="it-IT" sz="1800" i="1" dirty="0"/>
              <a:t>the </a:t>
            </a:r>
            <a:r>
              <a:rPr lang="it-IT" sz="1800" i="1" dirty="0" err="1"/>
              <a:t>JubJub</a:t>
            </a:r>
            <a:r>
              <a:rPr lang="it-IT" sz="1800" i="1" dirty="0"/>
              <a:t> </a:t>
            </a:r>
            <a:r>
              <a:rPr lang="it-IT" sz="1800" i="1" dirty="0" err="1"/>
              <a:t>bird</a:t>
            </a:r>
            <a:r>
              <a:rPr lang="it-IT" sz="1800" i="1" dirty="0"/>
              <a:t> and </a:t>
            </a:r>
            <a:r>
              <a:rPr lang="it-IT" sz="1800" i="1" dirty="0" err="1" smtClean="0"/>
              <a:t>shun</a:t>
            </a:r>
            <a:endParaRPr lang="it-IT" sz="1800" i="1" dirty="0"/>
          </a:p>
          <a:p>
            <a:pPr marL="0" indent="0" algn="ctr">
              <a:spcBef>
                <a:spcPts val="800"/>
              </a:spcBef>
              <a:spcAft>
                <a:spcPts val="800"/>
              </a:spcAft>
              <a:buNone/>
            </a:pPr>
            <a:r>
              <a:rPr lang="it-IT" sz="1800" i="1" dirty="0" smtClean="0"/>
              <a:t>the </a:t>
            </a:r>
            <a:r>
              <a:rPr lang="it-IT" sz="1800" i="1" dirty="0" err="1"/>
              <a:t>frumious</a:t>
            </a:r>
            <a:r>
              <a:rPr lang="it-IT" sz="1800" i="1" dirty="0"/>
              <a:t> </a:t>
            </a:r>
            <a:r>
              <a:rPr lang="it-IT" sz="1800" i="1" dirty="0" err="1"/>
              <a:t>bandersnatch</a:t>
            </a:r>
            <a:r>
              <a:rPr lang="it-IT" sz="1800" i="1" dirty="0" smtClean="0"/>
              <a:t>.</a:t>
            </a:r>
            <a:endParaRPr lang="it-IT" sz="1800" i="1" dirty="0"/>
          </a:p>
          <a:p>
            <a:pPr algn="just">
              <a:spcBef>
                <a:spcPts val="800"/>
              </a:spcBef>
              <a:spcAft>
                <a:spcPts val="800"/>
              </a:spcAft>
            </a:pPr>
            <a:r>
              <a:rPr lang="it-IT" sz="1800" dirty="0" err="1" smtClean="0"/>
              <a:t>Expected</a:t>
            </a:r>
            <a:r>
              <a:rPr lang="it-IT" sz="1800" dirty="0" smtClean="0"/>
              <a:t> </a:t>
            </a:r>
            <a:r>
              <a:rPr lang="it-IT" sz="1800" dirty="0"/>
              <a:t>output:</a:t>
            </a:r>
          </a:p>
          <a:p>
            <a:pPr algn="just">
              <a:spcBef>
                <a:spcPts val="800"/>
              </a:spcBef>
              <a:spcAft>
                <a:spcPts val="800"/>
              </a:spcAft>
            </a:pPr>
            <a:endParaRPr lang="it-IT" sz="1800" dirty="0"/>
          </a:p>
          <a:p>
            <a:pPr algn="just">
              <a:spcBef>
                <a:spcPts val="800"/>
              </a:spcBef>
              <a:spcAft>
                <a:spcPts val="800"/>
              </a:spcAft>
            </a:pPr>
            <a:endParaRPr lang="it-IT" sz="1800" dirty="0"/>
          </a:p>
          <a:p>
            <a:pPr algn="just">
              <a:spcBef>
                <a:spcPts val="800"/>
              </a:spcBef>
              <a:spcAft>
                <a:spcPts val="800"/>
              </a:spcAft>
            </a:pPr>
            <a:endParaRPr lang="it-IT" sz="1800" dirty="0"/>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23</a:t>
            </a:fld>
            <a:endParaRPr lang="en-US"/>
          </a:p>
        </p:txBody>
      </p:sp>
      <p:sp>
        <p:nvSpPr>
          <p:cNvPr id="6" name="Text Box 4"/>
          <p:cNvSpPr txBox="1">
            <a:spLocks noChangeArrowheads="1"/>
          </p:cNvSpPr>
          <p:nvPr/>
        </p:nvSpPr>
        <p:spPr bwMode="auto">
          <a:xfrm>
            <a:off x="984738" y="5018941"/>
            <a:ext cx="7467600" cy="121285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880" tIns="91440" rIns="182880" bIns="91440">
            <a:spAutoFit/>
          </a:bodyPr>
          <a:lstStyle/>
          <a:p>
            <a:pPr>
              <a:lnSpc>
                <a:spcPct val="90000"/>
              </a:lnSpc>
            </a:pPr>
            <a:r>
              <a:rPr lang="en-US" dirty="0">
                <a:latin typeface="Courier New" charset="0"/>
              </a:rPr>
              <a:t>&gt;&gt;&gt; </a:t>
            </a:r>
            <a:r>
              <a:rPr lang="en-US" b="1" dirty="0" err="1">
                <a:latin typeface="Courier New" charset="0"/>
              </a:rPr>
              <a:t>input_stats</a:t>
            </a:r>
            <a:r>
              <a:rPr lang="en-US" b="1" dirty="0">
                <a:latin typeface="Courier New" charset="0"/>
              </a:rPr>
              <a:t>("</a:t>
            </a:r>
            <a:r>
              <a:rPr lang="en-US" b="1" dirty="0" err="1">
                <a:latin typeface="Courier New" charset="0"/>
              </a:rPr>
              <a:t>carroll.txt</a:t>
            </a:r>
            <a:r>
              <a:rPr lang="en-US" b="1" dirty="0">
                <a:latin typeface="Courier New" charset="0"/>
              </a:rPr>
              <a:t>")</a:t>
            </a:r>
          </a:p>
          <a:p>
            <a:pPr>
              <a:lnSpc>
                <a:spcPct val="90000"/>
              </a:lnSpc>
            </a:pPr>
            <a:r>
              <a:rPr lang="en-US" dirty="0">
                <a:latin typeface="Courier New" charset="0"/>
              </a:rPr>
              <a:t>longest line = 42 characters</a:t>
            </a:r>
          </a:p>
          <a:p>
            <a:pPr>
              <a:lnSpc>
                <a:spcPct val="90000"/>
              </a:lnSpc>
            </a:pPr>
            <a:r>
              <a:rPr lang="en-US" dirty="0">
                <a:latin typeface="Courier New" charset="0"/>
              </a:rPr>
              <a:t>the jaws that bite, the claws that catch,</a:t>
            </a:r>
          </a:p>
          <a:p>
            <a:pPr>
              <a:lnSpc>
                <a:spcPct val="90000"/>
              </a:lnSpc>
            </a:pPr>
            <a:endParaRPr lang="en-US" dirty="0">
              <a:latin typeface="Courier New" charset="0"/>
            </a:endParaRPr>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Solution</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This </a:t>
            </a:r>
            <a:r>
              <a:rPr lang="it-IT" sz="1800" dirty="0" err="1" smtClean="0"/>
              <a:t>is</a:t>
            </a:r>
            <a:r>
              <a:rPr lang="it-IT" sz="1800" dirty="0" smtClean="0"/>
              <a:t> a </a:t>
            </a:r>
            <a:r>
              <a:rPr lang="it-IT" sz="1800" dirty="0" err="1" smtClean="0"/>
              <a:t>possible</a:t>
            </a:r>
            <a:r>
              <a:rPr lang="it-IT" sz="1800" dirty="0" smtClean="0"/>
              <a:t> </a:t>
            </a:r>
            <a:r>
              <a:rPr lang="it-IT" sz="1800" dirty="0" err="1" smtClean="0"/>
              <a:t>solution</a:t>
            </a:r>
            <a:r>
              <a:rPr lang="it-IT" sz="1800" dirty="0" smtClean="0"/>
              <a:t> of the </a:t>
            </a:r>
            <a:r>
              <a:rPr lang="it-IT" sz="1800" dirty="0" err="1" smtClean="0"/>
              <a:t>previous</a:t>
            </a:r>
            <a:r>
              <a:rPr lang="it-IT" sz="1800" dirty="0" smtClean="0"/>
              <a:t> </a:t>
            </a:r>
            <a:r>
              <a:rPr lang="it-IT" sz="1800" dirty="0" err="1" smtClean="0"/>
              <a:t>excercise</a:t>
            </a:r>
            <a:r>
              <a:rPr lang="it-IT" sz="1800" dirty="0" smtClean="0"/>
              <a:t>. The file </a:t>
            </a:r>
            <a:r>
              <a:rPr lang="it-IT" sz="1800" dirty="0" err="1" smtClean="0"/>
              <a:t>is</a:t>
            </a:r>
            <a:r>
              <a:rPr lang="it-IT" sz="1800" dirty="0" smtClean="0"/>
              <a:t> open inside the </a:t>
            </a:r>
            <a:r>
              <a:rPr lang="it-IT" sz="1800" dirty="0" err="1" smtClean="0"/>
              <a:t>function</a:t>
            </a:r>
            <a:r>
              <a:rPr lang="it-IT" sz="1800" dirty="0" smtClean="0"/>
              <a:t> code and </a:t>
            </a:r>
            <a:r>
              <a:rPr lang="it-IT" sz="1800" dirty="0" err="1" smtClean="0"/>
              <a:t>closed</a:t>
            </a:r>
            <a:r>
              <a:rPr lang="it-IT" sz="1800" dirty="0" smtClean="0"/>
              <a:t> </a:t>
            </a:r>
            <a:r>
              <a:rPr lang="it-IT" sz="1800" dirty="0" err="1" smtClean="0"/>
              <a:t>too</a:t>
            </a:r>
            <a:r>
              <a:rPr lang="it-IT" sz="1800" dirty="0" smtClean="0"/>
              <a:t>.</a:t>
            </a:r>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Aft>
                <a:spcPts val="800"/>
              </a:spcAft>
            </a:pPr>
            <a:r>
              <a:rPr lang="it-IT" sz="1800" dirty="0" smtClean="0"/>
              <a:t>I miss the </a:t>
            </a:r>
            <a:r>
              <a:rPr lang="it-IT" sz="1800" dirty="0" err="1" smtClean="0"/>
              <a:t>close</a:t>
            </a:r>
            <a:r>
              <a:rPr lang="it-IT" sz="1800" dirty="0" smtClean="0"/>
              <a:t>() </a:t>
            </a:r>
            <a:r>
              <a:rPr lang="it-IT" sz="1800" dirty="0" err="1" smtClean="0"/>
              <a:t>method</a:t>
            </a:r>
            <a:r>
              <a:rPr lang="it-IT" sz="1800" dirty="0" smtClean="0"/>
              <a:t> </a:t>
            </a:r>
            <a:r>
              <a:rPr lang="it-IT" sz="1800" dirty="0" smtClean="0">
                <a:sym typeface="Wingdings"/>
              </a:rPr>
              <a:t></a:t>
            </a:r>
            <a:endParaRPr lang="it-IT" sz="1800" dirty="0" smtClean="0"/>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24</a:t>
            </a:fld>
            <a:endParaRPr lang="en-US"/>
          </a:p>
        </p:txBody>
      </p:sp>
      <p:pic>
        <p:nvPicPr>
          <p:cNvPr id="6" name="Immagine 5" descr="Schermata 2015-03-30 alle 22.50.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18" y="2303061"/>
            <a:ext cx="7586712" cy="3149030"/>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Manipulate</a:t>
            </a:r>
            <a:r>
              <a:rPr lang="it-IT" dirty="0" smtClean="0"/>
              <a:t> </a:t>
            </a:r>
            <a:r>
              <a:rPr lang="it-IT" dirty="0" err="1" smtClean="0"/>
              <a:t>files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en-US" sz="1800" dirty="0">
                <a:solidFill>
                  <a:srgbClr val="000000"/>
                </a:solidFill>
              </a:rPr>
              <a:t>Suppose we have this </a:t>
            </a:r>
            <a:r>
              <a:rPr lang="en-US" sz="1800" b="1" dirty="0" err="1">
                <a:solidFill>
                  <a:srgbClr val="000000"/>
                </a:solidFill>
              </a:rPr>
              <a:t>hours.txt</a:t>
            </a:r>
            <a:r>
              <a:rPr lang="en-US" sz="1800" dirty="0">
                <a:solidFill>
                  <a:srgbClr val="000000"/>
                </a:solidFill>
              </a:rPr>
              <a:t> data</a:t>
            </a:r>
            <a:r>
              <a:rPr lang="en-US" sz="1800" dirty="0" smtClean="0">
                <a:solidFill>
                  <a:srgbClr val="000000"/>
                </a:solidFill>
              </a:rPr>
              <a:t>:</a:t>
            </a:r>
            <a:endParaRPr lang="en-US" sz="1800" dirty="0">
              <a:solidFill>
                <a:srgbClr val="000000"/>
              </a:solidFill>
            </a:endParaRPr>
          </a:p>
          <a:p>
            <a:pPr marL="342900" lvl="1" indent="0" algn="just">
              <a:spcBef>
                <a:spcPts val="800"/>
              </a:spcBef>
              <a:spcAft>
                <a:spcPts val="800"/>
              </a:spcAft>
              <a:buNone/>
            </a:pPr>
            <a:r>
              <a:rPr lang="en-US" sz="1800" dirty="0">
                <a:solidFill>
                  <a:srgbClr val="000000"/>
                </a:solidFill>
                <a:latin typeface="Courier New"/>
                <a:cs typeface="Courier New"/>
              </a:rPr>
              <a:t>123 Suzy 9.5 8.1 7.6 3.1 </a:t>
            </a:r>
            <a:r>
              <a:rPr lang="en-US" sz="1800" dirty="0" smtClean="0">
                <a:solidFill>
                  <a:srgbClr val="000000"/>
                </a:solidFill>
                <a:latin typeface="Courier New"/>
                <a:cs typeface="Courier New"/>
              </a:rPr>
              <a:t>3.2</a:t>
            </a:r>
            <a:endParaRPr lang="en-US" sz="1800" dirty="0">
              <a:solidFill>
                <a:srgbClr val="000000"/>
              </a:solidFill>
              <a:latin typeface="Courier New"/>
              <a:cs typeface="Courier New"/>
            </a:endParaRPr>
          </a:p>
          <a:p>
            <a:pPr marL="342900" lvl="1" indent="0" algn="just">
              <a:spcBef>
                <a:spcPts val="800"/>
              </a:spcBef>
              <a:spcAft>
                <a:spcPts val="800"/>
              </a:spcAft>
              <a:buNone/>
            </a:pPr>
            <a:r>
              <a:rPr lang="en-US" sz="1800" dirty="0">
                <a:solidFill>
                  <a:srgbClr val="000000"/>
                </a:solidFill>
                <a:latin typeface="Courier New"/>
                <a:cs typeface="Courier New"/>
              </a:rPr>
              <a:t>456 Brad 7.0 9.6 6.5 4.9 </a:t>
            </a:r>
            <a:r>
              <a:rPr lang="en-US" sz="1800" dirty="0" smtClean="0">
                <a:solidFill>
                  <a:srgbClr val="000000"/>
                </a:solidFill>
                <a:latin typeface="Courier New"/>
                <a:cs typeface="Courier New"/>
              </a:rPr>
              <a:t>8.8</a:t>
            </a:r>
            <a:endParaRPr lang="en-US" sz="1800" dirty="0">
              <a:solidFill>
                <a:srgbClr val="000000"/>
              </a:solidFill>
              <a:latin typeface="Courier New"/>
              <a:cs typeface="Courier New"/>
            </a:endParaRPr>
          </a:p>
          <a:p>
            <a:pPr marL="342900" lvl="1" indent="0" algn="just">
              <a:spcBef>
                <a:spcPts val="800"/>
              </a:spcBef>
              <a:spcAft>
                <a:spcPts val="800"/>
              </a:spcAft>
              <a:buNone/>
            </a:pPr>
            <a:r>
              <a:rPr lang="en-US" sz="1800" dirty="0">
                <a:solidFill>
                  <a:srgbClr val="000000"/>
                </a:solidFill>
                <a:latin typeface="Courier New"/>
                <a:cs typeface="Courier New"/>
              </a:rPr>
              <a:t>789 </a:t>
            </a:r>
            <a:r>
              <a:rPr lang="en-US" sz="1800" dirty="0" err="1">
                <a:solidFill>
                  <a:srgbClr val="000000"/>
                </a:solidFill>
                <a:latin typeface="Courier New"/>
                <a:cs typeface="Courier New"/>
              </a:rPr>
              <a:t>Jenn</a:t>
            </a:r>
            <a:r>
              <a:rPr lang="en-US" sz="1800" dirty="0">
                <a:solidFill>
                  <a:srgbClr val="000000"/>
                </a:solidFill>
                <a:latin typeface="Courier New"/>
                <a:cs typeface="Courier New"/>
              </a:rPr>
              <a:t> 8.0 8.0 8.0 8.0 </a:t>
            </a:r>
            <a:r>
              <a:rPr lang="en-US" sz="1800" dirty="0" smtClean="0">
                <a:solidFill>
                  <a:srgbClr val="000000"/>
                </a:solidFill>
                <a:latin typeface="Courier New"/>
                <a:cs typeface="Courier New"/>
              </a:rPr>
              <a:t>7.5</a:t>
            </a:r>
            <a:endParaRPr lang="en-US" sz="1800" dirty="0">
              <a:solidFill>
                <a:srgbClr val="000000"/>
              </a:solidFill>
              <a:latin typeface="Courier New"/>
              <a:cs typeface="Courier New"/>
            </a:endParaRPr>
          </a:p>
          <a:p>
            <a:pPr algn="just">
              <a:spcBef>
                <a:spcPts val="800"/>
              </a:spcBef>
              <a:spcAft>
                <a:spcPts val="800"/>
              </a:spcAft>
            </a:pPr>
            <a:r>
              <a:rPr lang="en-US" sz="1800" dirty="0">
                <a:solidFill>
                  <a:srgbClr val="000000"/>
                </a:solidFill>
              </a:rPr>
              <a:t>Compute each worker's total hours and hours/</a:t>
            </a:r>
            <a:r>
              <a:rPr lang="en-US" sz="1800" dirty="0" smtClean="0">
                <a:solidFill>
                  <a:srgbClr val="000000"/>
                </a:solidFill>
              </a:rPr>
              <a:t>day. Assume </a:t>
            </a:r>
            <a:r>
              <a:rPr lang="en-US" sz="1800" dirty="0">
                <a:solidFill>
                  <a:srgbClr val="000000"/>
                </a:solidFill>
              </a:rPr>
              <a:t>each worker works exactly five </a:t>
            </a:r>
            <a:r>
              <a:rPr lang="en-US" sz="1800" dirty="0" smtClean="0">
                <a:solidFill>
                  <a:srgbClr val="000000"/>
                </a:solidFill>
              </a:rPr>
              <a:t>days</a:t>
            </a:r>
            <a:r>
              <a:rPr lang="en-US" sz="1800" dirty="0">
                <a:solidFill>
                  <a:srgbClr val="000000"/>
                </a:solidFill>
              </a:rPr>
              <a:t>:</a:t>
            </a:r>
          </a:p>
          <a:p>
            <a:pPr marL="342900" lvl="1" indent="0" algn="just">
              <a:spcBef>
                <a:spcPts val="800"/>
              </a:spcBef>
              <a:spcAft>
                <a:spcPts val="800"/>
              </a:spcAft>
              <a:buNone/>
            </a:pPr>
            <a:r>
              <a:rPr lang="en-US" sz="1800" dirty="0">
                <a:solidFill>
                  <a:srgbClr val="000000"/>
                </a:solidFill>
                <a:latin typeface="Courier New"/>
                <a:cs typeface="Courier New"/>
              </a:rPr>
              <a:t>Suzy ID 123 worked 31.4 hours: 6.3 / day</a:t>
            </a:r>
          </a:p>
          <a:p>
            <a:pPr marL="342900" lvl="1" indent="0" algn="just">
              <a:spcBef>
                <a:spcPts val="800"/>
              </a:spcBef>
              <a:spcAft>
                <a:spcPts val="800"/>
              </a:spcAft>
              <a:buNone/>
            </a:pPr>
            <a:r>
              <a:rPr lang="en-US" sz="1800" dirty="0">
                <a:solidFill>
                  <a:srgbClr val="000000"/>
                </a:solidFill>
                <a:latin typeface="Courier New"/>
                <a:cs typeface="Courier New"/>
              </a:rPr>
              <a:t>Brad ID 456 worked 36.8 hours: 7.36 / day</a:t>
            </a:r>
          </a:p>
          <a:p>
            <a:pPr marL="342900" lvl="1" indent="0" algn="just">
              <a:spcBef>
                <a:spcPts val="800"/>
              </a:spcBef>
              <a:spcAft>
                <a:spcPts val="800"/>
              </a:spcAft>
              <a:buNone/>
            </a:pPr>
            <a:r>
              <a:rPr lang="en-US" sz="1800" dirty="0" err="1">
                <a:solidFill>
                  <a:srgbClr val="000000"/>
                </a:solidFill>
                <a:latin typeface="Courier New"/>
                <a:cs typeface="Courier New"/>
              </a:rPr>
              <a:t>Jenn</a:t>
            </a:r>
            <a:r>
              <a:rPr lang="en-US" sz="1800" dirty="0">
                <a:solidFill>
                  <a:srgbClr val="000000"/>
                </a:solidFill>
                <a:latin typeface="Courier New"/>
                <a:cs typeface="Courier New"/>
              </a:rPr>
              <a:t> ID 789 worked 39.5 hours: 7.9 / day</a:t>
            </a:r>
          </a:p>
          <a:p>
            <a:pPr algn="just">
              <a:spcBef>
                <a:spcPts val="800"/>
              </a:spcBef>
              <a:spcAft>
                <a:spcPts val="800"/>
              </a:spcAft>
            </a:pPr>
            <a:endParaRPr lang="en-US"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25</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Solution</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solidFill>
                  <a:srgbClr val="000000"/>
                </a:solidFill>
              </a:rPr>
              <a:t>This </a:t>
            </a:r>
            <a:r>
              <a:rPr lang="it-IT" sz="1800" dirty="0" err="1" smtClean="0">
                <a:solidFill>
                  <a:srgbClr val="000000"/>
                </a:solidFill>
              </a:rPr>
              <a:t>is</a:t>
            </a:r>
            <a:r>
              <a:rPr lang="it-IT" sz="1800" dirty="0" smtClean="0">
                <a:solidFill>
                  <a:srgbClr val="000000"/>
                </a:solidFill>
              </a:rPr>
              <a:t> a </a:t>
            </a:r>
            <a:r>
              <a:rPr lang="it-IT" sz="1800" dirty="0" err="1" smtClean="0">
                <a:solidFill>
                  <a:srgbClr val="000000"/>
                </a:solidFill>
              </a:rPr>
              <a:t>possible</a:t>
            </a:r>
            <a:r>
              <a:rPr lang="it-IT" sz="1800" dirty="0" smtClean="0">
                <a:solidFill>
                  <a:srgbClr val="000000"/>
                </a:solidFill>
              </a:rPr>
              <a:t> </a:t>
            </a:r>
            <a:r>
              <a:rPr lang="it-IT" sz="1800" dirty="0" err="1" smtClean="0">
                <a:solidFill>
                  <a:srgbClr val="000000"/>
                </a:solidFill>
              </a:rPr>
              <a:t>solution</a:t>
            </a:r>
            <a:r>
              <a:rPr lang="it-IT" sz="1800" dirty="0" smtClean="0">
                <a:solidFill>
                  <a:srgbClr val="000000"/>
                </a:solidFill>
              </a:rPr>
              <a:t> of </a:t>
            </a:r>
            <a:r>
              <a:rPr lang="it-IT" sz="1800" dirty="0" err="1" smtClean="0">
                <a:solidFill>
                  <a:srgbClr val="000000"/>
                </a:solidFill>
              </a:rPr>
              <a:t>this</a:t>
            </a:r>
            <a:r>
              <a:rPr lang="it-IT" sz="1800" dirty="0" smtClean="0">
                <a:solidFill>
                  <a:srgbClr val="000000"/>
                </a:solidFill>
              </a:rPr>
              <a:t> </a:t>
            </a:r>
            <a:r>
              <a:rPr lang="it-IT" sz="1800" dirty="0" err="1" smtClean="0">
                <a:solidFill>
                  <a:srgbClr val="000000"/>
                </a:solidFill>
              </a:rPr>
              <a:t>exercise</a:t>
            </a:r>
            <a:r>
              <a:rPr lang="it-IT" sz="1800" dirty="0" smtClean="0">
                <a:solidFill>
                  <a:srgbClr val="000000"/>
                </a:solidFill>
              </a:rPr>
              <a:t>.</a:t>
            </a:r>
          </a:p>
          <a:p>
            <a:pPr algn="just">
              <a:spcBef>
                <a:spcPts val="800"/>
              </a:spcBef>
              <a:spcAft>
                <a:spcPts val="800"/>
              </a:spcAft>
            </a:pPr>
            <a:r>
              <a:rPr lang="it-IT" sz="1800" dirty="0" smtClean="0">
                <a:solidFill>
                  <a:srgbClr val="000000"/>
                </a:solidFill>
              </a:rPr>
              <a:t>The </a:t>
            </a:r>
            <a:r>
              <a:rPr lang="it-IT" sz="1800" dirty="0" err="1" smtClean="0">
                <a:solidFill>
                  <a:srgbClr val="000000"/>
                </a:solidFill>
              </a:rPr>
              <a:t>method</a:t>
            </a:r>
            <a:r>
              <a:rPr lang="it-IT" sz="1800" dirty="0" smtClean="0">
                <a:solidFill>
                  <a:srgbClr val="000000"/>
                </a:solidFill>
              </a:rPr>
              <a:t> </a:t>
            </a:r>
            <a:r>
              <a:rPr lang="it-IT" sz="1800" b="1" dirty="0" smtClean="0">
                <a:solidFill>
                  <a:srgbClr val="000000"/>
                </a:solidFill>
              </a:rPr>
              <a:t>split()</a:t>
            </a:r>
            <a:r>
              <a:rPr lang="it-IT" sz="1800" dirty="0" smtClean="0">
                <a:solidFill>
                  <a:srgbClr val="000000"/>
                </a:solidFill>
              </a:rPr>
              <a:t> of a </a:t>
            </a:r>
            <a:r>
              <a:rPr lang="it-IT" sz="1800" dirty="0" err="1" smtClean="0">
                <a:solidFill>
                  <a:srgbClr val="000000"/>
                </a:solidFill>
              </a:rPr>
              <a:t>string</a:t>
            </a:r>
            <a:r>
              <a:rPr lang="it-IT" sz="1800" dirty="0" smtClean="0">
                <a:solidFill>
                  <a:srgbClr val="000000"/>
                </a:solidFill>
              </a:rPr>
              <a:t> </a:t>
            </a:r>
            <a:r>
              <a:rPr lang="it-IT" sz="1800" dirty="0" err="1" smtClean="0">
                <a:solidFill>
                  <a:srgbClr val="000000"/>
                </a:solidFill>
              </a:rPr>
              <a:t>object</a:t>
            </a:r>
            <a:r>
              <a:rPr lang="it-IT" sz="1800" dirty="0" smtClean="0">
                <a:solidFill>
                  <a:srgbClr val="000000"/>
                </a:solidFill>
              </a:rPr>
              <a:t> can be </a:t>
            </a:r>
            <a:r>
              <a:rPr lang="it-IT" sz="1800" dirty="0" err="1" smtClean="0">
                <a:solidFill>
                  <a:srgbClr val="000000"/>
                </a:solidFill>
              </a:rPr>
              <a:t>used</a:t>
            </a:r>
            <a:r>
              <a:rPr lang="it-IT" sz="1800" dirty="0" smtClean="0">
                <a:solidFill>
                  <a:srgbClr val="000000"/>
                </a:solidFill>
              </a:rPr>
              <a:t> to separate the </a:t>
            </a:r>
            <a:r>
              <a:rPr lang="it-IT" sz="1800" dirty="0" err="1" smtClean="0">
                <a:solidFill>
                  <a:srgbClr val="000000"/>
                </a:solidFill>
              </a:rPr>
              <a:t>string</a:t>
            </a:r>
            <a:r>
              <a:rPr lang="it-IT" sz="1800" dirty="0" smtClean="0">
                <a:solidFill>
                  <a:srgbClr val="000000"/>
                </a:solidFill>
              </a:rPr>
              <a:t> </a:t>
            </a:r>
            <a:r>
              <a:rPr lang="it-IT" sz="1800" dirty="0" err="1" smtClean="0">
                <a:solidFill>
                  <a:srgbClr val="000000"/>
                </a:solidFill>
              </a:rPr>
              <a:t>into</a:t>
            </a:r>
            <a:r>
              <a:rPr lang="it-IT" sz="1800" dirty="0" smtClean="0">
                <a:solidFill>
                  <a:srgbClr val="000000"/>
                </a:solidFill>
              </a:rPr>
              <a:t> </a:t>
            </a:r>
            <a:r>
              <a:rPr lang="it-IT" sz="1800" b="1" dirty="0" err="1" smtClean="0">
                <a:solidFill>
                  <a:srgbClr val="000000"/>
                </a:solidFill>
              </a:rPr>
              <a:t>tokens</a:t>
            </a:r>
            <a:r>
              <a:rPr lang="it-IT" sz="1800" dirty="0" smtClean="0">
                <a:solidFill>
                  <a:srgbClr val="000000"/>
                </a:solidFill>
              </a:rPr>
              <a:t> </a:t>
            </a:r>
            <a:r>
              <a:rPr lang="it-IT" sz="1800" dirty="0" err="1" smtClean="0">
                <a:solidFill>
                  <a:srgbClr val="000000"/>
                </a:solidFill>
              </a:rPr>
              <a:t>according</a:t>
            </a:r>
            <a:r>
              <a:rPr lang="it-IT" sz="1800" dirty="0" smtClean="0">
                <a:solidFill>
                  <a:srgbClr val="000000"/>
                </a:solidFill>
              </a:rPr>
              <a:t> to a </a:t>
            </a:r>
            <a:r>
              <a:rPr lang="it-IT" sz="1800" dirty="0" err="1" smtClean="0">
                <a:solidFill>
                  <a:srgbClr val="000000"/>
                </a:solidFill>
              </a:rPr>
              <a:t>specific</a:t>
            </a:r>
            <a:r>
              <a:rPr lang="it-IT" sz="1800" dirty="0" smtClean="0">
                <a:solidFill>
                  <a:srgbClr val="000000"/>
                </a:solidFill>
              </a:rPr>
              <a:t> </a:t>
            </a:r>
            <a:r>
              <a:rPr lang="it-IT" sz="1800" b="1" dirty="0" err="1" smtClean="0">
                <a:solidFill>
                  <a:srgbClr val="000000"/>
                </a:solidFill>
              </a:rPr>
              <a:t>delimiter</a:t>
            </a:r>
            <a:r>
              <a:rPr lang="it-IT" sz="1800" dirty="0" smtClean="0">
                <a:solidFill>
                  <a:srgbClr val="000000"/>
                </a:solidFill>
              </a:rPr>
              <a:t> (default </a:t>
            </a:r>
            <a:r>
              <a:rPr lang="it-IT" sz="1800" dirty="0" err="1" smtClean="0">
                <a:solidFill>
                  <a:srgbClr val="000000"/>
                </a:solidFill>
              </a:rPr>
              <a:t>is</a:t>
            </a:r>
            <a:r>
              <a:rPr lang="it-IT" sz="1800" dirty="0" smtClean="0">
                <a:solidFill>
                  <a:srgbClr val="000000"/>
                </a:solidFill>
              </a:rPr>
              <a:t>  a </a:t>
            </a:r>
            <a:r>
              <a:rPr lang="it-IT" sz="1800" dirty="0" err="1" smtClean="0">
                <a:solidFill>
                  <a:srgbClr val="000000"/>
                </a:solidFill>
              </a:rPr>
              <a:t>white</a:t>
            </a:r>
            <a:r>
              <a:rPr lang="it-IT" sz="1800" dirty="0" smtClean="0">
                <a:solidFill>
                  <a:srgbClr val="000000"/>
                </a:solidFill>
              </a:rPr>
              <a:t> </a:t>
            </a:r>
            <a:r>
              <a:rPr lang="it-IT" sz="1800" dirty="0" err="1" smtClean="0">
                <a:solidFill>
                  <a:srgbClr val="000000"/>
                </a:solidFill>
              </a:rPr>
              <a:t>space</a:t>
            </a:r>
            <a:r>
              <a:rPr lang="it-IT" sz="1800" dirty="0" smtClean="0">
                <a:solidFill>
                  <a:srgbClr val="000000"/>
                </a:solidFill>
              </a:rPr>
              <a:t>).</a:t>
            </a: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26</a:t>
            </a:fld>
            <a:endParaRPr lang="en-US"/>
          </a:p>
        </p:txBody>
      </p:sp>
      <p:graphicFrame>
        <p:nvGraphicFramePr>
          <p:cNvPr id="6" name="Group 15"/>
          <p:cNvGraphicFramePr>
            <a:graphicFrameLocks noGrp="1"/>
          </p:cNvGraphicFramePr>
          <p:nvPr>
            <p:extLst>
              <p:ext uri="{D42A27DB-BD31-4B8C-83A1-F6EECF244321}">
                <p14:modId xmlns:p14="http://schemas.microsoft.com/office/powerpoint/2010/main" val="2628707827"/>
              </p:ext>
            </p:extLst>
          </p:nvPr>
        </p:nvGraphicFramePr>
        <p:xfrm>
          <a:off x="777630" y="2726281"/>
          <a:ext cx="7655170" cy="3026296"/>
        </p:xfrm>
        <a:graphic>
          <a:graphicData uri="http://schemas.openxmlformats.org/drawingml/2006/table">
            <a:tbl>
              <a:tblPr/>
              <a:tblGrid>
                <a:gridCol w="537205"/>
                <a:gridCol w="7117965"/>
              </a:tblGrid>
              <a:tr h="0">
                <a:tc gridSpan="2">
                  <a:txBody>
                    <a:bodyPr/>
                    <a:lstStyle/>
                    <a:p>
                      <a:pPr marL="106363" marR="0" lvl="0" indent="0" algn="l" defTabSz="457200" rtl="0" eaLnBrk="1" fontAlgn="base" latinLnBrk="0" hangingPunct="1">
                        <a:lnSpc>
                          <a:spcPct val="107000"/>
                        </a:lnSpc>
                        <a:spcBef>
                          <a:spcPct val="20000"/>
                        </a:spcBef>
                        <a:spcAft>
                          <a:spcPct val="0"/>
                        </a:spcAft>
                        <a:buClrTx/>
                        <a:buSzTx/>
                        <a:buFontTx/>
                        <a:buNone/>
                        <a:tabLst/>
                      </a:pPr>
                      <a:r>
                        <a:rPr kumimoji="0" lang="en-US" sz="2000" b="1" i="0" u="none" strike="noStrike" cap="none" normalizeH="0" baseline="0" dirty="0" err="1">
                          <a:ln>
                            <a:noFill/>
                          </a:ln>
                          <a:solidFill>
                            <a:schemeClr val="bg1"/>
                          </a:solidFill>
                          <a:effectLst/>
                          <a:latin typeface="Tahoma" charset="0"/>
                          <a:ea typeface="ＭＳ Ｐゴシック" charset="0"/>
                        </a:rPr>
                        <a:t>hours.py</a:t>
                      </a:r>
                      <a:endParaRPr kumimoji="0" lang="en-US" sz="2000" b="1" i="0" u="none" strike="noStrike" cap="none" normalizeH="0" baseline="0" dirty="0">
                        <a:ln>
                          <a:noFill/>
                        </a:ln>
                        <a:solidFill>
                          <a:schemeClr val="bg1"/>
                        </a:solidFill>
                        <a:effectLst/>
                        <a:latin typeface="Tahoma" charset="0"/>
                        <a:ea typeface="ＭＳ Ｐゴシック" charset="0"/>
                      </a:endParaRPr>
                    </a:p>
                  </a:txBody>
                  <a:tcPr marL="41477" marR="41477" marT="41477" marB="41477" horzOverflow="overflow">
                    <a:lnL w="76200" cap="flat" cmpd="sng" algn="ctr">
                      <a:solidFill>
                        <a:srgbClr val="CC6600"/>
                      </a:solidFill>
                      <a:prstDash val="solid"/>
                      <a:round/>
                      <a:headEnd type="none" w="med" len="med"/>
                      <a:tailEnd type="none" w="med" len="med"/>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CC6600"/>
                    </a:solidFill>
                  </a:tcPr>
                </a:tc>
                <a:tc hMerge="1">
                  <a:txBody>
                    <a:bodyPr/>
                    <a:lstStyle/>
                    <a:p>
                      <a:endParaRPr lang="it-IT"/>
                    </a:p>
                  </a:txBody>
                  <a:tcPr/>
                </a:tc>
              </a:tr>
              <a:tr h="776288">
                <a:tc>
                  <a:txBody>
                    <a:bodyPr/>
                    <a:lstStyle/>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1</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2</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3</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4</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5</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6</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7</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8</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9</a:t>
                      </a:r>
                    </a:p>
                    <a:p>
                      <a:pPr marL="106363" marR="0" lvl="0" indent="0" algn="r" defTabSz="457200" rtl="0" eaLnBrk="1" fontAlgn="base" latinLnBrk="0" hangingPunct="1">
                        <a:lnSpc>
                          <a:spcPct val="67000"/>
                        </a:lnSpc>
                        <a:spcBef>
                          <a:spcPct val="20000"/>
                        </a:spcBef>
                        <a:spcAft>
                          <a:spcPct val="0"/>
                        </a:spcAft>
                        <a:buClrTx/>
                        <a:buSzTx/>
                        <a:buFontTx/>
                        <a:buNone/>
                        <a:tabLst/>
                      </a:pPr>
                      <a:r>
                        <a:rPr kumimoji="0" lang="en-US" sz="1700" b="1" i="0" u="none" strike="noStrike" cap="none" normalizeH="0" baseline="0">
                          <a:ln>
                            <a:noFill/>
                          </a:ln>
                          <a:solidFill>
                            <a:schemeClr val="bg1"/>
                          </a:solidFill>
                          <a:effectLst/>
                          <a:latin typeface="Courier New" charset="0"/>
                          <a:ea typeface="ＭＳ Ｐゴシック" charset="0"/>
                        </a:rPr>
                        <a:t>10</a:t>
                      </a:r>
                    </a:p>
                  </a:txBody>
                  <a:tcPr marL="41477" marR="82954" marT="207386" marB="207386" horzOverflow="overflow">
                    <a:lnL w="76200" cap="flat" cmpd="sng" algn="ctr">
                      <a:solidFill>
                        <a:srgbClr val="CC6600"/>
                      </a:solidFill>
                      <a:prstDash val="solid"/>
                      <a:round/>
                      <a:headEnd type="none" w="med" len="med"/>
                      <a:tailEnd type="none" w="med" len="med"/>
                    </a:lnL>
                    <a:lnR>
                      <a:noFill/>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rgbClr val="5784A3"/>
                    </a:solidFill>
                  </a:tcPr>
                </a:tc>
                <a:tc>
                  <a:txBody>
                    <a:bodyPr/>
                    <a:lstStyle/>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input = open("</a:t>
                      </a:r>
                      <a:r>
                        <a:rPr kumimoji="0" lang="en-US" sz="1700" b="0" i="0" u="none" strike="noStrike" cap="none" normalizeH="0" baseline="0" dirty="0" err="1">
                          <a:ln>
                            <a:noFill/>
                          </a:ln>
                          <a:solidFill>
                            <a:schemeClr val="tx1"/>
                          </a:solidFill>
                          <a:effectLst/>
                          <a:latin typeface="Courier New" charset="0"/>
                          <a:ea typeface="ＭＳ Ｐゴシック" charset="0"/>
                        </a:rPr>
                        <a:t>hours.txt</a:t>
                      </a:r>
                      <a:r>
                        <a:rPr kumimoji="0" lang="en-US" sz="1700" b="0" i="0" u="none" strike="noStrike" cap="none" normalizeH="0" baseline="0" dirty="0">
                          <a:ln>
                            <a:noFill/>
                          </a:ln>
                          <a:solidFill>
                            <a:schemeClr val="tx1"/>
                          </a:solidFill>
                          <a:effectLst/>
                          <a:latin typeface="Courier New" charset="0"/>
                          <a:ea typeface="ＭＳ Ｐゴシック" charset="0"/>
                        </a:rPr>
                        <a:t>")</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for line in input:</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id, name, </a:t>
                      </a:r>
                      <a:r>
                        <a:rPr kumimoji="0" lang="en-US" sz="1700" b="0" i="0" u="none" strike="noStrike" cap="none" normalizeH="0" baseline="0" dirty="0" err="1">
                          <a:ln>
                            <a:noFill/>
                          </a:ln>
                          <a:solidFill>
                            <a:schemeClr val="tx1"/>
                          </a:solidFill>
                          <a:effectLst/>
                          <a:latin typeface="Courier New" charset="0"/>
                          <a:ea typeface="ＭＳ Ｐゴシック" charset="0"/>
                        </a:rPr>
                        <a:t>mon</a:t>
                      </a:r>
                      <a:r>
                        <a:rPr kumimoji="0" lang="en-US" sz="1700" b="0" i="0" u="none" strike="noStrike" cap="none" normalizeH="0" baseline="0" dirty="0">
                          <a:ln>
                            <a:noFill/>
                          </a:ln>
                          <a:solidFill>
                            <a:schemeClr val="tx1"/>
                          </a:solidFill>
                          <a:effectLst/>
                          <a:latin typeface="Courier New" charset="0"/>
                          <a:ea typeface="ＭＳ Ｐゴシック" charset="0"/>
                        </a:rPr>
                        <a:t>, </a:t>
                      </a:r>
                      <a:r>
                        <a:rPr kumimoji="0" lang="en-US" sz="1700" b="0" i="0" u="none" strike="noStrike" cap="none" normalizeH="0" baseline="0" dirty="0" err="1">
                          <a:ln>
                            <a:noFill/>
                          </a:ln>
                          <a:solidFill>
                            <a:schemeClr val="tx1"/>
                          </a:solidFill>
                          <a:effectLst/>
                          <a:latin typeface="Courier New" charset="0"/>
                          <a:ea typeface="ＭＳ Ｐゴシック" charset="0"/>
                        </a:rPr>
                        <a:t>tue</a:t>
                      </a:r>
                      <a:r>
                        <a:rPr kumimoji="0" lang="en-US" sz="1700" b="0" i="0" u="none" strike="noStrike" cap="none" normalizeH="0" baseline="0" dirty="0">
                          <a:ln>
                            <a:noFill/>
                          </a:ln>
                          <a:solidFill>
                            <a:schemeClr val="tx1"/>
                          </a:solidFill>
                          <a:effectLst/>
                          <a:latin typeface="Courier New" charset="0"/>
                          <a:ea typeface="ＭＳ Ｐゴシック" charset="0"/>
                        </a:rPr>
                        <a:t>, wed, </a:t>
                      </a:r>
                      <a:r>
                        <a:rPr kumimoji="0" lang="en-US" sz="1700" b="0" i="0" u="none" strike="noStrike" cap="none" normalizeH="0" baseline="0" dirty="0" err="1">
                          <a:ln>
                            <a:noFill/>
                          </a:ln>
                          <a:solidFill>
                            <a:schemeClr val="tx1"/>
                          </a:solidFill>
                          <a:effectLst/>
                          <a:latin typeface="Courier New" charset="0"/>
                          <a:ea typeface="ＭＳ Ｐゴシック" charset="0"/>
                        </a:rPr>
                        <a:t>thu</a:t>
                      </a:r>
                      <a:r>
                        <a:rPr kumimoji="0" lang="en-US" sz="1700" b="0" i="0" u="none" strike="noStrike" cap="none" normalizeH="0" baseline="0" dirty="0">
                          <a:ln>
                            <a:noFill/>
                          </a:ln>
                          <a:solidFill>
                            <a:schemeClr val="tx1"/>
                          </a:solidFill>
                          <a:effectLst/>
                          <a:latin typeface="Courier New" charset="0"/>
                          <a:ea typeface="ＭＳ Ｐゴシック" charset="0"/>
                        </a:rPr>
                        <a:t>, </a:t>
                      </a:r>
                      <a:r>
                        <a:rPr kumimoji="0" lang="en-US" sz="1700" b="0" i="0" u="none" strike="noStrike" cap="none" normalizeH="0" baseline="0" dirty="0" err="1">
                          <a:ln>
                            <a:noFill/>
                          </a:ln>
                          <a:solidFill>
                            <a:schemeClr val="tx1"/>
                          </a:solidFill>
                          <a:effectLst/>
                          <a:latin typeface="Courier New" charset="0"/>
                          <a:ea typeface="ＭＳ Ｐゴシック" charset="0"/>
                        </a:rPr>
                        <a:t>fri</a:t>
                      </a:r>
                      <a:r>
                        <a:rPr kumimoji="0" lang="en-US" sz="1700" b="0" i="0" u="none" strike="noStrike" cap="none" normalizeH="0" baseline="0" dirty="0">
                          <a:ln>
                            <a:noFill/>
                          </a:ln>
                          <a:solidFill>
                            <a:schemeClr val="tx1"/>
                          </a:solidFill>
                          <a:effectLst/>
                          <a:latin typeface="Courier New" charset="0"/>
                          <a:ea typeface="ＭＳ Ｐゴシック" charset="0"/>
                        </a:rPr>
                        <a:t> = </a:t>
                      </a:r>
                      <a:r>
                        <a:rPr kumimoji="0" lang="en-US" sz="1700" b="0" i="0" u="none" strike="noStrike" cap="none" normalizeH="0" baseline="0" dirty="0" err="1">
                          <a:ln>
                            <a:noFill/>
                          </a:ln>
                          <a:solidFill>
                            <a:schemeClr val="tx1"/>
                          </a:solidFill>
                          <a:effectLst/>
                          <a:latin typeface="Courier New" charset="0"/>
                          <a:ea typeface="ＭＳ Ｐゴシック" charset="0"/>
                        </a:rPr>
                        <a:t>line.split</a:t>
                      </a:r>
                      <a:r>
                        <a:rPr kumimoji="0" lang="en-US" sz="1700" b="0" i="0" u="none" strike="noStrike" cap="none" normalizeH="0" baseline="0" dirty="0">
                          <a:ln>
                            <a:noFill/>
                          </a:ln>
                          <a:solidFill>
                            <a:schemeClr val="tx1"/>
                          </a:solidFill>
                          <a:effectLst/>
                          <a:latin typeface="Courier New" charset="0"/>
                          <a:ea typeface="ＭＳ Ｐゴシック" charset="0"/>
                        </a:rPr>
                        <a:t>()</a:t>
                      </a:r>
                    </a:p>
                    <a:p>
                      <a:pPr marL="106363" marR="0" lvl="0" indent="0" algn="l" defTabSz="457200" rtl="0" eaLnBrk="1" fontAlgn="base" latinLnBrk="0" hangingPunct="1">
                        <a:lnSpc>
                          <a:spcPct val="67000"/>
                        </a:lnSpc>
                        <a:spcBef>
                          <a:spcPct val="20000"/>
                        </a:spcBef>
                        <a:spcAft>
                          <a:spcPct val="0"/>
                        </a:spcAft>
                        <a:buClrTx/>
                        <a:buSzTx/>
                        <a:buFontTx/>
                        <a:buNone/>
                        <a:tabLst/>
                      </a:pPr>
                      <a:endParaRPr kumimoji="0" lang="en-US" sz="1700" b="0" i="0" u="none" strike="noStrike" cap="none" normalizeH="0" baseline="0" dirty="0">
                        <a:ln>
                          <a:noFill/>
                        </a:ln>
                        <a:solidFill>
                          <a:schemeClr val="tx1"/>
                        </a:solidFill>
                        <a:effectLst/>
                        <a:latin typeface="Courier New" charset="0"/>
                        <a:ea typeface="ＭＳ Ｐゴシック" charset="0"/>
                      </a:endParaRP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a:t>
                      </a:r>
                      <a:r>
                        <a:rPr kumimoji="0" lang="en-US" sz="1700" b="1" i="0" u="none" strike="noStrike" cap="none" normalizeH="0" baseline="0" dirty="0">
                          <a:ln>
                            <a:noFill/>
                          </a:ln>
                          <a:solidFill>
                            <a:schemeClr val="hlink"/>
                          </a:solidFill>
                          <a:effectLst/>
                          <a:latin typeface="Courier New" charset="0"/>
                          <a:ea typeface="ＭＳ Ｐゴシック" charset="0"/>
                        </a:rPr>
                        <a:t># cumulative sum of this employee's hours</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hours = float(</a:t>
                      </a:r>
                      <a:r>
                        <a:rPr kumimoji="0" lang="en-US" sz="1700" b="0" i="0" u="none" strike="noStrike" cap="none" normalizeH="0" baseline="0" dirty="0" err="1">
                          <a:ln>
                            <a:noFill/>
                          </a:ln>
                          <a:solidFill>
                            <a:schemeClr val="tx1"/>
                          </a:solidFill>
                          <a:effectLst/>
                          <a:latin typeface="Courier New" charset="0"/>
                          <a:ea typeface="ＭＳ Ｐゴシック" charset="0"/>
                        </a:rPr>
                        <a:t>mon</a:t>
                      </a:r>
                      <a:r>
                        <a:rPr kumimoji="0" lang="en-US" sz="1700" b="0" i="0" u="none" strike="noStrike" cap="none" normalizeH="0" baseline="0" dirty="0">
                          <a:ln>
                            <a:noFill/>
                          </a:ln>
                          <a:solidFill>
                            <a:schemeClr val="tx1"/>
                          </a:solidFill>
                          <a:effectLst/>
                          <a:latin typeface="Courier New" charset="0"/>
                          <a:ea typeface="ＭＳ Ｐゴシック" charset="0"/>
                        </a:rPr>
                        <a:t>) + float(</a:t>
                      </a:r>
                      <a:r>
                        <a:rPr kumimoji="0" lang="en-US" sz="1700" b="0" i="0" u="none" strike="noStrike" cap="none" normalizeH="0" baseline="0" dirty="0" err="1">
                          <a:ln>
                            <a:noFill/>
                          </a:ln>
                          <a:solidFill>
                            <a:schemeClr val="tx1"/>
                          </a:solidFill>
                          <a:effectLst/>
                          <a:latin typeface="Courier New" charset="0"/>
                          <a:ea typeface="ＭＳ Ｐゴシック" charset="0"/>
                        </a:rPr>
                        <a:t>tue</a:t>
                      </a:r>
                      <a:r>
                        <a:rPr kumimoji="0" lang="en-US" sz="1700" b="0" i="0" u="none" strike="noStrike" cap="none" normalizeH="0" baseline="0" dirty="0">
                          <a:ln>
                            <a:noFill/>
                          </a:ln>
                          <a:solidFill>
                            <a:schemeClr val="tx1"/>
                          </a:solidFill>
                          <a:effectLst/>
                          <a:latin typeface="Courier New" charset="0"/>
                          <a:ea typeface="ＭＳ Ｐゴシック" charset="0"/>
                        </a:rPr>
                        <a:t>) + float(wed) + \</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float(</a:t>
                      </a:r>
                      <a:r>
                        <a:rPr kumimoji="0" lang="en-US" sz="1700" b="0" i="0" u="none" strike="noStrike" cap="none" normalizeH="0" baseline="0" dirty="0" err="1">
                          <a:ln>
                            <a:noFill/>
                          </a:ln>
                          <a:solidFill>
                            <a:schemeClr val="tx1"/>
                          </a:solidFill>
                          <a:effectLst/>
                          <a:latin typeface="Courier New" charset="0"/>
                          <a:ea typeface="ＭＳ Ｐゴシック" charset="0"/>
                        </a:rPr>
                        <a:t>thu</a:t>
                      </a:r>
                      <a:r>
                        <a:rPr kumimoji="0" lang="en-US" sz="1700" b="0" i="0" u="none" strike="noStrike" cap="none" normalizeH="0" baseline="0" dirty="0">
                          <a:ln>
                            <a:noFill/>
                          </a:ln>
                          <a:solidFill>
                            <a:schemeClr val="tx1"/>
                          </a:solidFill>
                          <a:effectLst/>
                          <a:latin typeface="Courier New" charset="0"/>
                          <a:ea typeface="ＭＳ Ｐゴシック" charset="0"/>
                        </a:rPr>
                        <a:t>) + float(</a:t>
                      </a:r>
                      <a:r>
                        <a:rPr kumimoji="0" lang="en-US" sz="1700" b="0" i="0" u="none" strike="noStrike" cap="none" normalizeH="0" baseline="0" dirty="0" err="1">
                          <a:ln>
                            <a:noFill/>
                          </a:ln>
                          <a:solidFill>
                            <a:schemeClr val="tx1"/>
                          </a:solidFill>
                          <a:effectLst/>
                          <a:latin typeface="Courier New" charset="0"/>
                          <a:ea typeface="ＭＳ Ｐゴシック" charset="0"/>
                        </a:rPr>
                        <a:t>fri</a:t>
                      </a:r>
                      <a:r>
                        <a:rPr kumimoji="0" lang="en-US" sz="1700" b="0" i="0" u="none" strike="noStrike" cap="none" normalizeH="0" baseline="0" dirty="0">
                          <a:ln>
                            <a:noFill/>
                          </a:ln>
                          <a:solidFill>
                            <a:schemeClr val="tx1"/>
                          </a:solidFill>
                          <a:effectLst/>
                          <a:latin typeface="Courier New" charset="0"/>
                          <a:ea typeface="ＭＳ Ｐゴシック" charset="0"/>
                        </a:rPr>
                        <a:t>)</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print(name, "ID", id, "worked", \</a:t>
                      </a:r>
                    </a:p>
                    <a:p>
                      <a:pPr marL="106363" marR="0" lvl="0" indent="0" algn="l" defTabSz="457200" rtl="0" eaLnBrk="1" fontAlgn="base" latinLnBrk="0" hangingPunct="1">
                        <a:lnSpc>
                          <a:spcPct val="67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Courier New" charset="0"/>
                          <a:ea typeface="ＭＳ Ｐゴシック" charset="0"/>
                        </a:rPr>
                        <a:t>          hours, "hours: ", hours/5, "/ day"</a:t>
                      </a:r>
                    </a:p>
                  </a:txBody>
                  <a:tcPr marL="41477" marR="165909" marT="207386" marB="207386" horzOverflow="overflow">
                    <a:lnL>
                      <a:noFill/>
                    </a:lnL>
                    <a:lnR w="76200" cap="flat" cmpd="sng" algn="ctr">
                      <a:solidFill>
                        <a:srgbClr val="CC6600"/>
                      </a:solidFill>
                      <a:prstDash val="solid"/>
                      <a:round/>
                      <a:headEnd type="none" w="med" len="med"/>
                      <a:tailEnd type="none" w="med" len="med"/>
                    </a:lnR>
                    <a:lnT w="76200" cap="flat" cmpd="sng" algn="ctr">
                      <a:solidFill>
                        <a:srgbClr val="CC6600"/>
                      </a:solidFill>
                      <a:prstDash val="solid"/>
                      <a:round/>
                      <a:headEnd type="none" w="med" len="med"/>
                      <a:tailEnd type="none" w="med" len="med"/>
                    </a:lnT>
                    <a:lnB w="76200" cap="flat" cmpd="sng" algn="ctr">
                      <a:solidFill>
                        <a:srgbClr val="CC6600"/>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Topics</a:t>
            </a:r>
            <a:endParaRPr lang="it-IT" dirty="0"/>
          </a:p>
        </p:txBody>
      </p:sp>
      <p:sp>
        <p:nvSpPr>
          <p:cNvPr id="3" name="Segnaposto contenuto 2"/>
          <p:cNvSpPr txBox="1">
            <a:spLocks/>
          </p:cNvSpPr>
          <p:nvPr/>
        </p:nvSpPr>
        <p:spPr>
          <a:xfrm>
            <a:off x="457200" y="2947850"/>
            <a:ext cx="8229600" cy="1643019"/>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spcAft>
                <a:spcPts val="1200"/>
              </a:spcAft>
            </a:pPr>
            <a:r>
              <a:rPr lang="it-IT" sz="2400" dirty="0" smtClean="0"/>
              <a:t>In </a:t>
            </a:r>
            <a:r>
              <a:rPr lang="it-IT" sz="2400" dirty="0" err="1" smtClean="0"/>
              <a:t>this</a:t>
            </a:r>
            <a:r>
              <a:rPr lang="it-IT" sz="2400" dirty="0" smtClean="0"/>
              <a:t> </a:t>
            </a:r>
            <a:r>
              <a:rPr lang="it-IT" sz="2400" dirty="0" err="1" smtClean="0"/>
              <a:t>lecture</a:t>
            </a:r>
            <a:r>
              <a:rPr lang="it-IT" sz="2400" dirty="0" smtClean="0"/>
              <a:t> </a:t>
            </a:r>
            <a:r>
              <a:rPr lang="it-IT" sz="2400" dirty="0" err="1" smtClean="0"/>
              <a:t>we</a:t>
            </a:r>
            <a:r>
              <a:rPr lang="it-IT" sz="2400" dirty="0" smtClean="0"/>
              <a:t> </a:t>
            </a:r>
            <a:r>
              <a:rPr lang="it-IT" sz="2400" dirty="0" err="1" smtClean="0"/>
              <a:t>study</a:t>
            </a:r>
            <a:r>
              <a:rPr lang="it-IT" sz="2400" dirty="0" smtClean="0"/>
              <a:t>:</a:t>
            </a:r>
          </a:p>
          <a:p>
            <a:pPr lvl="1"/>
            <a:r>
              <a:rPr lang="it-IT" sz="2400" dirty="0" err="1"/>
              <a:t>Manage</a:t>
            </a:r>
            <a:r>
              <a:rPr lang="it-IT" sz="2400" dirty="0"/>
              <a:t> </a:t>
            </a:r>
            <a:r>
              <a:rPr lang="it-IT" sz="2400" dirty="0" err="1"/>
              <a:t>files</a:t>
            </a:r>
            <a:r>
              <a:rPr lang="it-IT" sz="2400" dirty="0"/>
              <a:t> and </a:t>
            </a:r>
            <a:r>
              <a:rPr lang="it-IT" sz="2400" dirty="0" err="1"/>
              <a:t>directories</a:t>
            </a:r>
            <a:r>
              <a:rPr lang="it-IT" sz="2400" dirty="0"/>
              <a:t> in </a:t>
            </a:r>
            <a:r>
              <a:rPr lang="it-IT" sz="2400" dirty="0" err="1"/>
              <a:t>Python</a:t>
            </a:r>
            <a:endParaRPr lang="it-IT" sz="2400" dirty="0"/>
          </a:p>
          <a:p>
            <a:pPr lvl="1"/>
            <a:r>
              <a:rPr lang="it-IT" sz="2400" b="1" dirty="0" err="1">
                <a:solidFill>
                  <a:schemeClr val="tx1"/>
                </a:solidFill>
              </a:rPr>
              <a:t>Introduction</a:t>
            </a:r>
            <a:r>
              <a:rPr lang="it-IT" sz="2400" b="1" dirty="0">
                <a:solidFill>
                  <a:schemeClr val="tx1"/>
                </a:solidFill>
              </a:rPr>
              <a:t> to </a:t>
            </a:r>
            <a:r>
              <a:rPr lang="it-IT" sz="2400" b="1" dirty="0" err="1">
                <a:solidFill>
                  <a:schemeClr val="tx1"/>
                </a:solidFill>
              </a:rPr>
              <a:t>MatPlotLib</a:t>
            </a:r>
            <a:endParaRPr lang="it-IT" sz="2400" b="1" dirty="0">
              <a:solidFill>
                <a:schemeClr val="tx1"/>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27</a:t>
            </a:fld>
            <a:endParaRPr lang="en-US"/>
          </a:p>
        </p:txBody>
      </p:sp>
    </p:spTree>
    <p:extLst>
      <p:ext uri="{BB962C8B-B14F-4D97-AF65-F5344CB8AC3E}">
        <p14:creationId xmlns:p14="http://schemas.microsoft.com/office/powerpoint/2010/main" val="2420042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MatPlotLib</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In </a:t>
            </a:r>
            <a:r>
              <a:rPr lang="it-IT" sz="1800" dirty="0" err="1" smtClean="0"/>
              <a:t>this</a:t>
            </a:r>
            <a:r>
              <a:rPr lang="it-IT" sz="1800" dirty="0" smtClean="0"/>
              <a:t> part of the </a:t>
            </a:r>
            <a:r>
              <a:rPr lang="it-IT" sz="1800" dirty="0" err="1" smtClean="0"/>
              <a:t>lecture</a:t>
            </a:r>
            <a:r>
              <a:rPr lang="it-IT" sz="1800" dirty="0" smtClean="0"/>
              <a:t> </a:t>
            </a:r>
            <a:r>
              <a:rPr lang="it-IT" sz="1800" dirty="0" err="1" smtClean="0"/>
              <a:t>we</a:t>
            </a:r>
            <a:r>
              <a:rPr lang="it-IT" sz="1800" dirty="0" smtClean="0"/>
              <a:t> </a:t>
            </a:r>
            <a:r>
              <a:rPr lang="it-IT" sz="1800" dirty="0" err="1" smtClean="0"/>
              <a:t>provide</a:t>
            </a:r>
            <a:r>
              <a:rPr lang="it-IT" sz="1800" dirty="0" smtClean="0"/>
              <a:t> a brief </a:t>
            </a:r>
            <a:r>
              <a:rPr lang="it-IT" sz="1800" dirty="0" err="1" smtClean="0"/>
              <a:t>introduction</a:t>
            </a:r>
            <a:r>
              <a:rPr lang="it-IT" sz="1800" dirty="0" smtClean="0"/>
              <a:t> to </a:t>
            </a:r>
            <a:r>
              <a:rPr lang="it-IT" sz="1800" b="1" dirty="0" smtClean="0"/>
              <a:t>Matplotlib</a:t>
            </a:r>
            <a:r>
              <a:rPr lang="it-IT" sz="1800" dirty="0"/>
              <a:t>, a large </a:t>
            </a:r>
            <a:r>
              <a:rPr lang="it-IT" sz="1800" dirty="0" err="1"/>
              <a:t>library</a:t>
            </a:r>
            <a:r>
              <a:rPr lang="it-IT" sz="1800" dirty="0"/>
              <a:t> for </a:t>
            </a:r>
            <a:r>
              <a:rPr lang="it-IT" sz="1800" dirty="0" err="1"/>
              <a:t>plotting</a:t>
            </a:r>
            <a:r>
              <a:rPr lang="it-IT" sz="1800" dirty="0"/>
              <a:t> </a:t>
            </a:r>
            <a:r>
              <a:rPr lang="it-IT" sz="1800" dirty="0" smtClean="0"/>
              <a:t>in </a:t>
            </a:r>
            <a:r>
              <a:rPr lang="it-IT" sz="1800" dirty="0" err="1" smtClean="0"/>
              <a:t>Python</a:t>
            </a:r>
            <a:r>
              <a:rPr lang="it-IT" sz="1800" dirty="0" smtClean="0"/>
              <a:t>.</a:t>
            </a:r>
          </a:p>
          <a:p>
            <a:pPr algn="just">
              <a:spcBef>
                <a:spcPts val="800"/>
              </a:spcBef>
              <a:spcAft>
                <a:spcPts val="800"/>
              </a:spcAft>
            </a:pPr>
            <a:r>
              <a:rPr lang="it-IT" sz="1800" dirty="0" err="1" smtClean="0"/>
              <a:t>This</a:t>
            </a:r>
            <a:r>
              <a:rPr lang="it-IT" sz="1800" dirty="0" smtClean="0"/>
              <a:t> </a:t>
            </a:r>
            <a:r>
              <a:rPr lang="it-IT" sz="1800" dirty="0" smtClean="0"/>
              <a:t>package </a:t>
            </a:r>
            <a:r>
              <a:rPr lang="it-IT" sz="1800" dirty="0" err="1" smtClean="0"/>
              <a:t>is</a:t>
            </a:r>
            <a:r>
              <a:rPr lang="it-IT" sz="1800" dirty="0" smtClean="0"/>
              <a:t> </a:t>
            </a:r>
            <a:r>
              <a:rPr lang="it-IT" sz="1800" dirty="0" err="1"/>
              <a:t>too</a:t>
            </a:r>
            <a:r>
              <a:rPr lang="it-IT" sz="1800" dirty="0"/>
              <a:t> large to </a:t>
            </a:r>
            <a:r>
              <a:rPr lang="it-IT" sz="1800" dirty="0" smtClean="0"/>
              <a:t>be </a:t>
            </a:r>
            <a:r>
              <a:rPr lang="it-IT" sz="1800" dirty="0" err="1" smtClean="0"/>
              <a:t>fully</a:t>
            </a:r>
            <a:r>
              <a:rPr lang="it-IT" sz="1800" dirty="0" smtClean="0"/>
              <a:t> </a:t>
            </a:r>
            <a:r>
              <a:rPr lang="it-IT" sz="1800" dirty="0" err="1"/>
              <a:t>covered</a:t>
            </a:r>
            <a:r>
              <a:rPr lang="it-IT" sz="1800" dirty="0"/>
              <a:t> in </a:t>
            </a:r>
            <a:r>
              <a:rPr lang="it-IT" sz="1800" dirty="0" err="1"/>
              <a:t>this</a:t>
            </a:r>
            <a:r>
              <a:rPr lang="it-IT" sz="1800" dirty="0"/>
              <a:t> </a:t>
            </a:r>
            <a:r>
              <a:rPr lang="it-IT" sz="1800" dirty="0" err="1" smtClean="0"/>
              <a:t>lecture</a:t>
            </a:r>
            <a:r>
              <a:rPr lang="it-IT" sz="1800" dirty="0" smtClean="0"/>
              <a:t>. </a:t>
            </a:r>
            <a:r>
              <a:rPr lang="it-IT" sz="1800" dirty="0"/>
              <a:t>We </a:t>
            </a:r>
            <a:r>
              <a:rPr lang="it-IT" sz="1800" dirty="0" err="1"/>
              <a:t>will</a:t>
            </a:r>
            <a:r>
              <a:rPr lang="it-IT" sz="1800" dirty="0"/>
              <a:t> cover </a:t>
            </a:r>
            <a:r>
              <a:rPr lang="it-IT" sz="1800" dirty="0" err="1"/>
              <a:t>only</a:t>
            </a:r>
            <a:r>
              <a:rPr lang="it-IT" sz="1800" dirty="0"/>
              <a:t> the </a:t>
            </a:r>
            <a:r>
              <a:rPr lang="it-IT" sz="1800" dirty="0" err="1"/>
              <a:t>very</a:t>
            </a:r>
            <a:r>
              <a:rPr lang="it-IT" sz="1800" dirty="0"/>
              <a:t> </a:t>
            </a:r>
            <a:r>
              <a:rPr lang="it-IT" sz="1800" dirty="0" err="1" smtClean="0"/>
              <a:t>basic</a:t>
            </a:r>
            <a:r>
              <a:rPr lang="it-IT" sz="1800" dirty="0" smtClean="0"/>
              <a:t> </a:t>
            </a:r>
            <a:r>
              <a:rPr lang="it-IT" sz="1800" dirty="0" err="1" smtClean="0"/>
              <a:t>plotting</a:t>
            </a:r>
            <a:r>
              <a:rPr lang="it-IT" sz="1800" dirty="0" smtClean="0"/>
              <a:t> </a:t>
            </a:r>
            <a:r>
              <a:rPr lang="it-IT" sz="1800" dirty="0" err="1" smtClean="0"/>
              <a:t>techiques</a:t>
            </a:r>
            <a:r>
              <a:rPr lang="it-IT" sz="1800" dirty="0" smtClean="0"/>
              <a:t> </a:t>
            </a:r>
            <a:r>
              <a:rPr lang="it-IT" sz="1800" dirty="0" err="1" smtClean="0"/>
              <a:t>that</a:t>
            </a:r>
            <a:r>
              <a:rPr lang="it-IT" sz="1800" dirty="0" smtClean="0"/>
              <a:t> </a:t>
            </a:r>
            <a:r>
              <a:rPr lang="it-IT" sz="1800" dirty="0" err="1" smtClean="0"/>
              <a:t>you</a:t>
            </a:r>
            <a:r>
              <a:rPr lang="it-IT" sz="1800" dirty="0" smtClean="0"/>
              <a:t> </a:t>
            </a:r>
            <a:r>
              <a:rPr lang="it-IT" sz="1800" dirty="0"/>
              <a:t>can do with Matplotlib</a:t>
            </a:r>
            <a:r>
              <a:rPr lang="it-IT" sz="1800" dirty="0" smtClean="0"/>
              <a:t>.</a:t>
            </a:r>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r>
              <a:rPr lang="it-IT" sz="1800" dirty="0" err="1" smtClean="0"/>
              <a:t>You</a:t>
            </a:r>
            <a:r>
              <a:rPr lang="it-IT" sz="1800" dirty="0" smtClean="0"/>
              <a:t> can </a:t>
            </a:r>
            <a:r>
              <a:rPr lang="it-IT" sz="1800" dirty="0" err="1" smtClean="0"/>
              <a:t>find</a:t>
            </a:r>
            <a:r>
              <a:rPr lang="it-IT" sz="1800" dirty="0" smtClean="0"/>
              <a:t> a </a:t>
            </a:r>
            <a:r>
              <a:rPr lang="it-IT" sz="1800" dirty="0" err="1" smtClean="0"/>
              <a:t>lot</a:t>
            </a:r>
            <a:r>
              <a:rPr lang="it-IT" sz="1800" dirty="0" smtClean="0"/>
              <a:t> of information </a:t>
            </a:r>
            <a:r>
              <a:rPr lang="it-IT" sz="1800" dirty="0" err="1" smtClean="0"/>
              <a:t>at</a:t>
            </a:r>
            <a:r>
              <a:rPr lang="it-IT" sz="1800" dirty="0" smtClean="0"/>
              <a:t> the </a:t>
            </a:r>
            <a:r>
              <a:rPr lang="it-IT" sz="1800" dirty="0" err="1" smtClean="0"/>
              <a:t>current</a:t>
            </a:r>
            <a:r>
              <a:rPr lang="it-IT" sz="1800" dirty="0" smtClean="0"/>
              <a:t> website:</a:t>
            </a:r>
          </a:p>
          <a:p>
            <a:pPr marL="342900" lvl="1" indent="0" algn="ctr">
              <a:spcBef>
                <a:spcPts val="800"/>
              </a:spcBef>
              <a:spcAft>
                <a:spcPts val="800"/>
              </a:spcAft>
              <a:buNone/>
            </a:pPr>
            <a:r>
              <a:rPr lang="it-IT" sz="1800" dirty="0">
                <a:hlinkClick r:id="rId2"/>
              </a:rPr>
              <a:t>http://matplotlib.org</a:t>
            </a:r>
            <a:r>
              <a:rPr lang="it-IT" sz="1800" dirty="0" smtClean="0">
                <a:hlinkClick r:id="rId2"/>
              </a:rPr>
              <a:t>/</a:t>
            </a:r>
            <a:endParaRPr lang="it-IT" sz="1800" dirty="0" smtClean="0"/>
          </a:p>
          <a:p>
            <a:pPr marL="285750" indent="-285750" algn="just">
              <a:spcBef>
                <a:spcPts val="800"/>
              </a:spcBef>
              <a:spcAft>
                <a:spcPts val="800"/>
              </a:spcAft>
            </a:pPr>
            <a:r>
              <a:rPr lang="it-IT" sz="1800" dirty="0"/>
              <a:t>In </a:t>
            </a:r>
            <a:r>
              <a:rPr lang="it-IT" sz="1800" dirty="0" err="1"/>
              <a:t>particular</a:t>
            </a:r>
            <a:r>
              <a:rPr lang="it-IT" sz="1800" dirty="0"/>
              <a:t> in </a:t>
            </a:r>
            <a:r>
              <a:rPr lang="it-IT" sz="1800" dirty="0" err="1"/>
              <a:t>this</a:t>
            </a:r>
            <a:r>
              <a:rPr lang="it-IT" sz="1800" dirty="0"/>
              <a:t> </a:t>
            </a:r>
            <a:r>
              <a:rPr lang="it-IT" sz="1800" dirty="0" err="1"/>
              <a:t>lecture</a:t>
            </a:r>
            <a:r>
              <a:rPr lang="it-IT" sz="1800" dirty="0"/>
              <a:t> </a:t>
            </a:r>
            <a:r>
              <a:rPr lang="it-IT" sz="1800" dirty="0" err="1"/>
              <a:t>we</a:t>
            </a:r>
            <a:r>
              <a:rPr lang="it-IT" sz="1800" dirty="0"/>
              <a:t> focus on the </a:t>
            </a:r>
            <a:r>
              <a:rPr lang="it-IT" sz="1800" dirty="0" err="1"/>
              <a:t>module</a:t>
            </a:r>
            <a:r>
              <a:rPr lang="it-IT" sz="1800" dirty="0"/>
              <a:t> </a:t>
            </a:r>
            <a:r>
              <a:rPr lang="it-IT" sz="1800" b="1" dirty="0" err="1"/>
              <a:t>pyplot</a:t>
            </a:r>
            <a:r>
              <a:rPr lang="it-IT" sz="1800" dirty="0"/>
              <a:t> inside </a:t>
            </a:r>
            <a:r>
              <a:rPr lang="it-IT" sz="1800" b="1" dirty="0"/>
              <a:t>matplotlib</a:t>
            </a:r>
            <a:r>
              <a:rPr lang="it-IT" sz="1800" dirty="0"/>
              <a:t>, i.e. </a:t>
            </a:r>
            <a:r>
              <a:rPr lang="it-IT" sz="1800" b="1" dirty="0" err="1"/>
              <a:t>matplotlib.pyplot</a:t>
            </a:r>
            <a:r>
              <a:rPr lang="it-IT" sz="1800" dirty="0"/>
              <a:t> </a:t>
            </a:r>
            <a:r>
              <a:rPr lang="it-IT" sz="1800" dirty="0" err="1"/>
              <a:t>which</a:t>
            </a:r>
            <a:r>
              <a:rPr lang="it-IT" sz="1800" dirty="0"/>
              <a:t> </a:t>
            </a:r>
            <a:r>
              <a:rPr lang="it-IT" sz="1800" dirty="0" err="1"/>
              <a:t>is</a:t>
            </a:r>
            <a:r>
              <a:rPr lang="it-IT" sz="1800" dirty="0"/>
              <a:t> a “</a:t>
            </a:r>
            <a:r>
              <a:rPr lang="it-IT" sz="1800" dirty="0" err="1"/>
              <a:t>MatLab</a:t>
            </a:r>
            <a:r>
              <a:rPr lang="it-IT" sz="1800" dirty="0"/>
              <a:t>”-</a:t>
            </a:r>
            <a:r>
              <a:rPr lang="it-IT" sz="1800" dirty="0" err="1"/>
              <a:t>like</a:t>
            </a:r>
            <a:r>
              <a:rPr lang="it-IT" sz="1800" dirty="0"/>
              <a:t> </a:t>
            </a:r>
            <a:r>
              <a:rPr lang="it-IT" sz="1800" dirty="0" err="1"/>
              <a:t>plotting</a:t>
            </a:r>
            <a:r>
              <a:rPr lang="it-IT" sz="1800" dirty="0"/>
              <a:t> </a:t>
            </a:r>
            <a:r>
              <a:rPr lang="it-IT" sz="1800" dirty="0" err="1"/>
              <a:t>environment</a:t>
            </a:r>
            <a:r>
              <a:rPr lang="it-IT" sz="1800" dirty="0"/>
              <a:t>.</a:t>
            </a: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28</a:t>
            </a:fld>
            <a:endParaRPr lang="en-US"/>
          </a:p>
        </p:txBody>
      </p:sp>
      <p:pic>
        <p:nvPicPr>
          <p:cNvPr id="6" name="Picture 4" descr="log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14" y="3055938"/>
            <a:ext cx="5487987"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PyPlot</a:t>
            </a:r>
            <a:r>
              <a:rPr lang="it-IT" dirty="0" smtClean="0"/>
              <a:t> </a:t>
            </a:r>
            <a:r>
              <a:rPr lang="it-IT" dirty="0" err="1" smtClean="0"/>
              <a:t>is</a:t>
            </a:r>
            <a:r>
              <a:rPr lang="it-IT" dirty="0" smtClean="0"/>
              <a:t> large…</a:t>
            </a:r>
            <a:endParaRPr lang="it-IT"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29</a:t>
            </a:fld>
            <a:endParaRPr lang="en-US"/>
          </a:p>
        </p:txBody>
      </p:sp>
      <p:graphicFrame>
        <p:nvGraphicFramePr>
          <p:cNvPr id="21" name="Tabel 1"/>
          <p:cNvGraphicFramePr>
            <a:graphicFrameLocks noGrp="1"/>
          </p:cNvGraphicFramePr>
          <p:nvPr>
            <p:extLst>
              <p:ext uri="{D42A27DB-BD31-4B8C-83A1-F6EECF244321}">
                <p14:modId xmlns:p14="http://schemas.microsoft.com/office/powerpoint/2010/main" val="3914545930"/>
              </p:ext>
            </p:extLst>
          </p:nvPr>
        </p:nvGraphicFramePr>
        <p:xfrm>
          <a:off x="250825" y="1238057"/>
          <a:ext cx="3038475" cy="5176907"/>
        </p:xfrm>
        <a:graphic>
          <a:graphicData uri="http://schemas.openxmlformats.org/drawingml/2006/table">
            <a:tbl>
              <a:tblPr/>
              <a:tblGrid>
                <a:gridCol w="877888"/>
                <a:gridCol w="2160587"/>
              </a:tblGrid>
              <a:tr h="1698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err="1" smtClean="0">
                          <a:ln>
                            <a:noFill/>
                          </a:ln>
                          <a:solidFill>
                            <a:schemeClr val="tx1"/>
                          </a:solidFill>
                          <a:effectLst/>
                          <a:latin typeface="Arial" charset="0"/>
                          <a:cs typeface="Arial" charset="0"/>
                        </a:rPr>
                        <a:t>Function</a:t>
                      </a:r>
                      <a:endParaRPr kumimoji="0" lang="nl-NL" sz="900" b="0" i="0" u="none" strike="noStrike" cap="none" normalizeH="0" baseline="0" dirty="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Description</a:t>
                      </a:r>
                    </a:p>
                  </a:txBody>
                  <a:tcPr marL="3027" marR="3027" marT="3027" marB="3027" anchor="ctr" horzOverflow="overflow">
                    <a:lnL>
                      <a:noFill/>
                    </a:lnL>
                    <a:lnR>
                      <a:noFill/>
                    </a:lnR>
                    <a:lnT>
                      <a:noFill/>
                    </a:lnT>
                    <a:lnB>
                      <a:noFill/>
                    </a:lnB>
                    <a:lnTlToBr>
                      <a:noFill/>
                    </a:lnTlToBr>
                    <a:lnBlToTr>
                      <a:noFill/>
                    </a:lnBlToTr>
                    <a:solidFill>
                      <a:srgbClr val="D9D9D9"/>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acorr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plot the autocorrelation function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annotate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annotate something in the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arrow</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add an arrow to the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axes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err="1" smtClean="0">
                          <a:ln>
                            <a:noFill/>
                          </a:ln>
                          <a:solidFill>
                            <a:schemeClr val="tx1"/>
                          </a:solidFill>
                          <a:effectLst/>
                          <a:latin typeface="Arial" charset="0"/>
                          <a:cs typeface="Arial" charset="0"/>
                        </a:rPr>
                        <a:t>create</a:t>
                      </a:r>
                      <a:r>
                        <a:rPr kumimoji="0" lang="nl-NL" sz="900" b="0" i="0" u="none" strike="noStrike" cap="none" normalizeH="0" baseline="0" dirty="0" smtClean="0">
                          <a:ln>
                            <a:noFill/>
                          </a:ln>
                          <a:solidFill>
                            <a:schemeClr val="tx1"/>
                          </a:solidFill>
                          <a:effectLst/>
                          <a:latin typeface="Arial" charset="0"/>
                          <a:cs typeface="Arial" charset="0"/>
                        </a:rPr>
                        <a:t> a new </a:t>
                      </a:r>
                      <a:r>
                        <a:rPr kumimoji="0" lang="nl-NL" sz="900" b="0" i="0" u="none" strike="noStrike" cap="none" normalizeH="0" baseline="0" dirty="0" err="1" smtClean="0">
                          <a:ln>
                            <a:noFill/>
                          </a:ln>
                          <a:solidFill>
                            <a:schemeClr val="tx1"/>
                          </a:solidFill>
                          <a:effectLst/>
                          <a:latin typeface="Arial" charset="0"/>
                          <a:cs typeface="Arial" charset="0"/>
                        </a:rPr>
                        <a:t>axes</a:t>
                      </a:r>
                      <a:endParaRPr kumimoji="0" lang="nl-NL" sz="900" b="0" i="0" u="none" strike="noStrike" cap="none" normalizeH="0" baseline="0" dirty="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axhline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draw a horizontal line across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axvline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draw a vertical line across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axhspan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draw a horizontal bar across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axvspan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draw a vertical bar across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axis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or return the current axis limits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barbs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a (wind) barb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bar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bar chart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barh</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a horizontal bar chart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broken_barh</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 set of horizontal bars with gaps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box</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the axes frame on/off state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boxplot</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box and whisker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cla</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clear current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clabel</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label a contour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clf</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clear a figure window</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clim</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adjust the color limits of the current image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close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close a figure window</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colorbar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add a colorbar to the current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cohere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plot of coherence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contour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contour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contourf</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filled contour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csd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cs typeface="Arial" charset="0"/>
                        </a:rPr>
                        <a:t>make a plot of cross spectral density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delaxes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delete an axes from the current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draw</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Force a redraw of the current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errorbar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an errorbar graph</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09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figlegend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legend on the figure rather than the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figimage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smtClean="0">
                          <a:ln>
                            <a:noFill/>
                          </a:ln>
                          <a:solidFill>
                            <a:schemeClr val="tx1"/>
                          </a:solidFill>
                          <a:effectLst/>
                          <a:latin typeface="Arial" charset="0"/>
                          <a:cs typeface="Arial" charset="0"/>
                        </a:rPr>
                        <a:t>make a </a:t>
                      </a:r>
                      <a:r>
                        <a:rPr kumimoji="0" lang="nl-NL" sz="900" b="0" i="0" u="none" strike="noStrike" cap="none" normalizeH="0" baseline="0" dirty="0" err="1" smtClean="0">
                          <a:ln>
                            <a:noFill/>
                          </a:ln>
                          <a:solidFill>
                            <a:schemeClr val="tx1"/>
                          </a:solidFill>
                          <a:effectLst/>
                          <a:latin typeface="Arial" charset="0"/>
                          <a:cs typeface="Arial" charset="0"/>
                        </a:rPr>
                        <a:t>figure</a:t>
                      </a:r>
                      <a:r>
                        <a:rPr kumimoji="0" lang="nl-NL" sz="900" b="0" i="0" u="none" strike="noStrike" cap="none" normalizeH="0" baseline="0" dirty="0" smtClean="0">
                          <a:ln>
                            <a:noFill/>
                          </a:ln>
                          <a:solidFill>
                            <a:schemeClr val="tx1"/>
                          </a:solidFill>
                          <a:effectLst/>
                          <a:latin typeface="Arial" charset="0"/>
                          <a:cs typeface="Arial" charset="0"/>
                        </a:rPr>
                        <a:t> image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figtext</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add text in figure coords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figure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create or change active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fill</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filled polygons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fill_between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cs typeface="Arial" charset="0"/>
                        </a:rPr>
                        <a:t>make filled polygons between two curves</a:t>
                      </a:r>
                    </a:p>
                  </a:txBody>
                  <a:tcPr marL="3027" marR="3027" marT="3027" marB="3027" anchor="ctr" horzOverflow="overflow">
                    <a:lnL>
                      <a:noFill/>
                    </a:lnL>
                    <a:lnR>
                      <a:noFill/>
                    </a:lnR>
                    <a:lnT>
                      <a:noFill/>
                    </a:lnT>
                    <a:lnB>
                      <a:noFill/>
                    </a:lnB>
                    <a:lnTlToBr>
                      <a:noFill/>
                    </a:lnTlToBr>
                    <a:lnBlToTr>
                      <a:noFill/>
                    </a:lnBlToTr>
                    <a:solidFill>
                      <a:srgbClr val="FFFFCC"/>
                    </a:solidFill>
                  </a:tcPr>
                </a:tc>
              </a:tr>
            </a:tbl>
          </a:graphicData>
        </a:graphic>
      </p:graphicFrame>
      <p:graphicFrame>
        <p:nvGraphicFramePr>
          <p:cNvPr id="22" name="Tabel 6"/>
          <p:cNvGraphicFramePr>
            <a:graphicFrameLocks noGrp="1"/>
          </p:cNvGraphicFramePr>
          <p:nvPr>
            <p:extLst>
              <p:ext uri="{D42A27DB-BD31-4B8C-83A1-F6EECF244321}">
                <p14:modId xmlns:p14="http://schemas.microsoft.com/office/powerpoint/2010/main" val="126913261"/>
              </p:ext>
            </p:extLst>
          </p:nvPr>
        </p:nvGraphicFramePr>
        <p:xfrm>
          <a:off x="3203575" y="1238057"/>
          <a:ext cx="3036888" cy="5160955"/>
        </p:xfrm>
        <a:graphic>
          <a:graphicData uri="http://schemas.openxmlformats.org/drawingml/2006/table">
            <a:tbl>
              <a:tblPr/>
              <a:tblGrid>
                <a:gridCol w="876300"/>
                <a:gridCol w="2160588"/>
              </a:tblGrid>
              <a:tr h="1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Function</a:t>
                      </a:r>
                    </a:p>
                  </a:txBody>
                  <a:tcPr marL="3027" marR="3027" marT="3027" marB="3027" anchor="ctr" horzOverflow="overflow">
                    <a:lnL>
                      <a:noFill/>
                    </a:lnL>
                    <a:lnR>
                      <a:noFill/>
                    </a:lnR>
                    <a:lnT>
                      <a:noFill/>
                    </a:lnT>
                    <a:lnB>
                      <a:noFill/>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Description</a:t>
                      </a:r>
                    </a:p>
                  </a:txBody>
                  <a:tcPr marL="3027" marR="3027" marT="3027" marB="3027" anchor="ctr" horzOverflow="overflow">
                    <a:lnL>
                      <a:noFill/>
                    </a:lnL>
                    <a:lnR>
                      <a:noFill/>
                    </a:lnR>
                    <a:lnT>
                      <a:noFill/>
                    </a:lnT>
                    <a:lnB>
                      <a:noFill/>
                    </a:lnB>
                    <a:lnTlToBr>
                      <a:noFill/>
                    </a:lnTlToBr>
                    <a:lnBlToTr>
                      <a:noFill/>
                    </a:lnBlToTr>
                    <a:solidFill>
                      <a:srgbClr val="D9D9D9"/>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gca</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return the current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gcf</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return the current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gci</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get the current image, or None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getp</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get a graphics property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grid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whether gridding is 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hexbin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cs typeface="Arial" charset="0"/>
                        </a:rPr>
                        <a:t>make a 2D hexagonal binning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hist</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histogram</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hold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the axes hold state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ioff</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turn interaction mode off</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ion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turn interaction mode 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isinteractive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return True if interaction mode is 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imread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load image file into array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imsave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save array as an image file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imshow</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plot image data</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ishold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return the hold state of the current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legend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an axes legend</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locator_params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adjust parameters used in locating axis ticks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loglog</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a log log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matshow</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display a matrix in a new figure preserving aspect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margins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margins used in autoscaling</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pcolor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pseudocolor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pcolormesh</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pseudocolor plot using a quadrilateral mesh</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pie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pie chart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plot</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line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plot_date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plot dates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plotfile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cs typeface="Arial" charset="0"/>
                        </a:rPr>
                        <a:t>plot column data from an ASCII tab/space/comma delimited file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pie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pie charts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polar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polar plot on a PolarAxes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psd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plot of power spectral density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quiver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direction field (arrows)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rc</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smtClean="0">
                          <a:ln>
                            <a:noFill/>
                          </a:ln>
                          <a:solidFill>
                            <a:schemeClr val="tx1"/>
                          </a:solidFill>
                          <a:effectLst/>
                          <a:latin typeface="Arial" charset="0"/>
                          <a:cs typeface="Arial" charset="0"/>
                        </a:rPr>
                        <a:t>control the default </a:t>
                      </a:r>
                      <a:r>
                        <a:rPr kumimoji="0" lang="nl-NL" sz="900" b="0" i="0" u="none" strike="noStrike" cap="none" normalizeH="0" baseline="0" dirty="0" err="1" smtClean="0">
                          <a:ln>
                            <a:noFill/>
                          </a:ln>
                          <a:solidFill>
                            <a:schemeClr val="tx1"/>
                          </a:solidFill>
                          <a:effectLst/>
                          <a:latin typeface="Arial" charset="0"/>
                          <a:cs typeface="Arial" charset="0"/>
                        </a:rPr>
                        <a:t>params</a:t>
                      </a:r>
                      <a:endParaRPr kumimoji="0" lang="nl-NL" sz="900" b="0" i="0" u="none" strike="noStrike" cap="none" normalizeH="0" baseline="0" dirty="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r>
            </a:tbl>
          </a:graphicData>
        </a:graphic>
      </p:graphicFrame>
      <p:graphicFrame>
        <p:nvGraphicFramePr>
          <p:cNvPr id="23" name="Tabel 7"/>
          <p:cNvGraphicFramePr>
            <a:graphicFrameLocks noGrp="1"/>
          </p:cNvGraphicFramePr>
          <p:nvPr>
            <p:extLst>
              <p:ext uri="{D42A27DB-BD31-4B8C-83A1-F6EECF244321}">
                <p14:modId xmlns:p14="http://schemas.microsoft.com/office/powerpoint/2010/main" val="3005808508"/>
              </p:ext>
            </p:extLst>
          </p:nvPr>
        </p:nvGraphicFramePr>
        <p:xfrm>
          <a:off x="5940425" y="1238057"/>
          <a:ext cx="3036888" cy="5160955"/>
        </p:xfrm>
        <a:graphic>
          <a:graphicData uri="http://schemas.openxmlformats.org/drawingml/2006/table">
            <a:tbl>
              <a:tblPr/>
              <a:tblGrid>
                <a:gridCol w="876300"/>
                <a:gridCol w="2160588"/>
              </a:tblGrid>
              <a:tr h="1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Function</a:t>
                      </a:r>
                    </a:p>
                  </a:txBody>
                  <a:tcPr marL="3027" marR="3027" marT="3027" marB="3027" anchor="ctr" horzOverflow="overflow">
                    <a:lnL>
                      <a:noFill/>
                    </a:lnL>
                    <a:lnR>
                      <a:noFill/>
                    </a:lnR>
                    <a:lnT>
                      <a:noFill/>
                    </a:lnT>
                    <a:lnB>
                      <a:noFill/>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Description</a:t>
                      </a:r>
                    </a:p>
                  </a:txBody>
                  <a:tcPr marL="3027" marR="3027" marT="3027" marB="3027" anchor="ctr" horzOverflow="overflow">
                    <a:lnL>
                      <a:noFill/>
                    </a:lnL>
                    <a:lnR>
                      <a:noFill/>
                    </a:lnR>
                    <a:lnT>
                      <a:noFill/>
                    </a:lnT>
                    <a:lnB>
                      <a:noFill/>
                    </a:lnB>
                    <a:lnTlToBr>
                      <a:noFill/>
                    </a:lnTlToBr>
                    <a:lnBlToTr>
                      <a:noFill/>
                    </a:lnBlToTr>
                    <a:solidFill>
                      <a:srgbClr val="D9D9D9"/>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gca</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return the current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gcf</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return the current figure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gci</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get the current image, or None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getp</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get a graphics property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grid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whether gridding is 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hexbin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2D hexagonal binning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hist</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histogram</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hold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the axes hold state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ioff</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turn interaction mode off</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ion</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turn interaction mode 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isinteractive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return True if interaction mode is on</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imread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load image file into array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imsave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save array as an image file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imshow</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plot image data</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ishold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return the hold state of the current 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legend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an axes legend</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locator_params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adjust parameters used in locating axis ticks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loglog</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a log log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matshow</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display a matrix in a new figure preserving aspect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margins</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set margins used in autoscaling</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pcolor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pseudocolor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pcolormesh</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pseudocolor plot using a quadrilateral mesh</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pie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pie chart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plot</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smtClean="0">
                          <a:ln>
                            <a:noFill/>
                          </a:ln>
                          <a:solidFill>
                            <a:schemeClr val="tx1"/>
                          </a:solidFill>
                          <a:effectLst/>
                          <a:latin typeface="Arial" charset="0"/>
                          <a:cs typeface="Arial" charset="0"/>
                        </a:rPr>
                        <a:t>make a line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plot_date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smtClean="0">
                          <a:ln>
                            <a:noFill/>
                          </a:ln>
                          <a:solidFill>
                            <a:schemeClr val="tx1"/>
                          </a:solidFill>
                          <a:effectLst/>
                          <a:latin typeface="Arial" charset="0"/>
                          <a:cs typeface="Arial" charset="0"/>
                        </a:rPr>
                        <a:t>plot dates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2810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plotfile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plot column data from an ASCII tab/space/comma delimited file</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pie</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err="1" smtClean="0">
                          <a:ln>
                            <a:noFill/>
                          </a:ln>
                          <a:solidFill>
                            <a:schemeClr val="tx1"/>
                          </a:solidFill>
                          <a:effectLst/>
                          <a:latin typeface="Arial" charset="0"/>
                          <a:cs typeface="Arial" charset="0"/>
                        </a:rPr>
                        <a:t>pie</a:t>
                      </a:r>
                      <a:r>
                        <a:rPr kumimoji="0" lang="nl-NL" sz="900" b="0" i="0" u="none" strike="noStrike" cap="none" normalizeH="0" baseline="0" dirty="0" smtClean="0">
                          <a:ln>
                            <a:noFill/>
                          </a:ln>
                          <a:solidFill>
                            <a:schemeClr val="tx1"/>
                          </a:solidFill>
                          <a:effectLst/>
                          <a:latin typeface="Arial" charset="0"/>
                          <a:cs typeface="Arial" charset="0"/>
                        </a:rPr>
                        <a:t> </a:t>
                      </a:r>
                      <a:r>
                        <a:rPr kumimoji="0" lang="nl-NL" sz="900" b="0" i="0" u="none" strike="noStrike" cap="none" normalizeH="0" baseline="0" dirty="0" err="1" smtClean="0">
                          <a:ln>
                            <a:noFill/>
                          </a:ln>
                          <a:solidFill>
                            <a:schemeClr val="tx1"/>
                          </a:solidFill>
                          <a:effectLst/>
                          <a:latin typeface="Arial" charset="0"/>
                          <a:cs typeface="Arial" charset="0"/>
                        </a:rPr>
                        <a:t>charts</a:t>
                      </a:r>
                      <a:endParaRPr kumimoji="0" lang="nl-NL" sz="900" b="0" i="0" u="none" strike="noStrike" cap="none" normalizeH="0" baseline="0" dirty="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polar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polar plot on a PolarAxes</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psd</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plot of power spectral density</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quiver</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charset="0"/>
                          <a:cs typeface="Arial" charset="0"/>
                        </a:rPr>
                        <a:t>make a direction field (arrows) plot</a:t>
                      </a:r>
                    </a:p>
                  </a:txBody>
                  <a:tcPr marL="3027" marR="3027" marT="3027" marB="3027" anchor="ctr" horzOverflow="overflow">
                    <a:lnL>
                      <a:noFill/>
                    </a:lnL>
                    <a:lnR>
                      <a:noFill/>
                    </a:lnR>
                    <a:lnT>
                      <a:noFill/>
                    </a:lnT>
                    <a:lnB>
                      <a:noFill/>
                    </a:lnB>
                    <a:lnTlToBr>
                      <a:noFill/>
                    </a:lnTlToBr>
                    <a:lnBlToTr>
                      <a:noFill/>
                    </a:lnBlToTr>
                    <a:solidFill>
                      <a:srgbClr val="FFFFCC"/>
                    </a:solidFill>
                  </a:tcPr>
                </a:tc>
              </a:tr>
              <a:tr h="1432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sng" strike="noStrike" cap="none" normalizeH="0" baseline="0" smtClean="0">
                          <a:ln>
                            <a:noFill/>
                          </a:ln>
                          <a:solidFill>
                            <a:srgbClr val="CA7900"/>
                          </a:solidFill>
                          <a:effectLst/>
                          <a:latin typeface="Arial" charset="0"/>
                          <a:cs typeface="Arial" charset="0"/>
                          <a:hlinkClick r:id="rId2"/>
                        </a:rPr>
                        <a:t>rc</a:t>
                      </a:r>
                      <a:endParaRPr kumimoji="0" lang="nl-NL" sz="900" b="0" i="0" u="none" strike="noStrike" cap="none" normalizeH="0" baseline="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sz="900" b="0" i="0" u="none" strike="noStrike" cap="none" normalizeH="0" baseline="0" dirty="0" smtClean="0">
                          <a:ln>
                            <a:noFill/>
                          </a:ln>
                          <a:solidFill>
                            <a:schemeClr val="tx1"/>
                          </a:solidFill>
                          <a:effectLst/>
                          <a:latin typeface="Arial" charset="0"/>
                          <a:cs typeface="Arial" charset="0"/>
                        </a:rPr>
                        <a:t>control the default </a:t>
                      </a:r>
                      <a:r>
                        <a:rPr kumimoji="0" lang="nl-NL" sz="900" b="0" i="0" u="none" strike="noStrike" cap="none" normalizeH="0" baseline="0" dirty="0" err="1" smtClean="0">
                          <a:ln>
                            <a:noFill/>
                          </a:ln>
                          <a:solidFill>
                            <a:schemeClr val="tx1"/>
                          </a:solidFill>
                          <a:effectLst/>
                          <a:latin typeface="Arial" charset="0"/>
                          <a:cs typeface="Arial" charset="0"/>
                        </a:rPr>
                        <a:t>params</a:t>
                      </a:r>
                      <a:endParaRPr kumimoji="0" lang="nl-NL" sz="900" b="0" i="0" u="none" strike="noStrike" cap="none" normalizeH="0" baseline="0" dirty="0" smtClean="0">
                        <a:ln>
                          <a:noFill/>
                        </a:ln>
                        <a:solidFill>
                          <a:schemeClr val="tx1"/>
                        </a:solidFill>
                        <a:effectLst/>
                        <a:latin typeface="Arial" charset="0"/>
                        <a:cs typeface="Arial" charset="0"/>
                      </a:endParaRPr>
                    </a:p>
                  </a:txBody>
                  <a:tcPr marL="3027" marR="3027" marT="3027" marB="3027" anchor="ctr" horzOverflow="overflow">
                    <a:lnL>
                      <a:noFill/>
                    </a:lnL>
                    <a:lnR>
                      <a:noFill/>
                    </a:lnR>
                    <a:lnT>
                      <a:noFill/>
                    </a:lnT>
                    <a:lnB>
                      <a:noFill/>
                    </a:lnB>
                    <a:lnTlToBr>
                      <a:noFill/>
                    </a:lnTlToBr>
                    <a:lnBlToTr>
                      <a:noFill/>
                    </a:lnBlToTr>
                    <a:solidFill>
                      <a:srgbClr val="FFFFCC"/>
                    </a:solidFill>
                  </a:tcPr>
                </a:tc>
              </a:tr>
            </a:tbl>
          </a:graphicData>
        </a:graphic>
      </p:graphicFrame>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Topics</a:t>
            </a:r>
            <a:endParaRPr lang="it-IT" dirty="0"/>
          </a:p>
        </p:txBody>
      </p:sp>
      <p:sp>
        <p:nvSpPr>
          <p:cNvPr id="3" name="Segnaposto contenuto 2"/>
          <p:cNvSpPr txBox="1">
            <a:spLocks/>
          </p:cNvSpPr>
          <p:nvPr/>
        </p:nvSpPr>
        <p:spPr>
          <a:xfrm>
            <a:off x="457200" y="2947850"/>
            <a:ext cx="8229600" cy="1643019"/>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spcAft>
                <a:spcPts val="1200"/>
              </a:spcAft>
            </a:pPr>
            <a:r>
              <a:rPr lang="it-IT" sz="2400" dirty="0" smtClean="0"/>
              <a:t>In </a:t>
            </a:r>
            <a:r>
              <a:rPr lang="it-IT" sz="2400" dirty="0" err="1" smtClean="0"/>
              <a:t>this</a:t>
            </a:r>
            <a:r>
              <a:rPr lang="it-IT" sz="2400" dirty="0" smtClean="0"/>
              <a:t> </a:t>
            </a:r>
            <a:r>
              <a:rPr lang="it-IT" sz="2400" dirty="0" err="1" smtClean="0"/>
              <a:t>lecture</a:t>
            </a:r>
            <a:r>
              <a:rPr lang="it-IT" sz="2400" dirty="0" smtClean="0"/>
              <a:t> </a:t>
            </a:r>
            <a:r>
              <a:rPr lang="it-IT" sz="2400" dirty="0" err="1" smtClean="0"/>
              <a:t>we</a:t>
            </a:r>
            <a:r>
              <a:rPr lang="it-IT" sz="2400" dirty="0" smtClean="0"/>
              <a:t> </a:t>
            </a:r>
            <a:r>
              <a:rPr lang="it-IT" sz="2400" dirty="0" err="1" smtClean="0"/>
              <a:t>study</a:t>
            </a:r>
            <a:r>
              <a:rPr lang="it-IT" sz="2400" dirty="0" smtClean="0"/>
              <a:t>:</a:t>
            </a:r>
          </a:p>
          <a:p>
            <a:pPr lvl="1"/>
            <a:r>
              <a:rPr lang="it-IT" sz="2400" b="1" dirty="0" err="1" smtClean="0">
                <a:solidFill>
                  <a:schemeClr val="tx1"/>
                </a:solidFill>
              </a:rPr>
              <a:t>Manage</a:t>
            </a:r>
            <a:r>
              <a:rPr lang="it-IT" sz="2400" b="1" dirty="0" smtClean="0">
                <a:solidFill>
                  <a:schemeClr val="tx1"/>
                </a:solidFill>
              </a:rPr>
              <a:t> </a:t>
            </a:r>
            <a:r>
              <a:rPr lang="it-IT" sz="2400" b="1" dirty="0" err="1" smtClean="0">
                <a:solidFill>
                  <a:schemeClr val="tx1"/>
                </a:solidFill>
              </a:rPr>
              <a:t>files</a:t>
            </a:r>
            <a:r>
              <a:rPr lang="it-IT" sz="2400" b="1" dirty="0" smtClean="0">
                <a:solidFill>
                  <a:schemeClr val="tx1"/>
                </a:solidFill>
              </a:rPr>
              <a:t> and </a:t>
            </a:r>
            <a:r>
              <a:rPr lang="it-IT" sz="2400" b="1" dirty="0" err="1" smtClean="0">
                <a:solidFill>
                  <a:schemeClr val="tx1"/>
                </a:solidFill>
              </a:rPr>
              <a:t>directories</a:t>
            </a:r>
            <a:r>
              <a:rPr lang="it-IT" sz="2400" b="1" dirty="0" smtClean="0">
                <a:solidFill>
                  <a:schemeClr val="tx1"/>
                </a:solidFill>
              </a:rPr>
              <a:t> in </a:t>
            </a:r>
            <a:r>
              <a:rPr lang="it-IT" sz="2400" b="1" dirty="0" err="1" smtClean="0">
                <a:solidFill>
                  <a:schemeClr val="tx1"/>
                </a:solidFill>
              </a:rPr>
              <a:t>Python</a:t>
            </a:r>
            <a:endParaRPr lang="it-IT" sz="2400" b="1" dirty="0">
              <a:solidFill>
                <a:schemeClr val="tx1"/>
              </a:solidFill>
            </a:endParaRPr>
          </a:p>
          <a:p>
            <a:pPr lvl="1"/>
            <a:r>
              <a:rPr lang="it-IT" sz="2400" dirty="0" err="1" smtClean="0"/>
              <a:t>Introduction</a:t>
            </a:r>
            <a:r>
              <a:rPr lang="it-IT" sz="2400" dirty="0" smtClean="0"/>
              <a:t> to </a:t>
            </a:r>
            <a:r>
              <a:rPr lang="it-IT" sz="2400" dirty="0" err="1" smtClean="0"/>
              <a:t>MatPlotLib</a:t>
            </a:r>
            <a:endParaRPr lang="it-IT" sz="2400" dirty="0" smtClean="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a:t>
            </a:fld>
            <a:endParaRPr lang="en-US"/>
          </a:p>
        </p:txBody>
      </p:sp>
    </p:spTree>
    <p:extLst>
      <p:ext uri="{BB962C8B-B14F-4D97-AF65-F5344CB8AC3E}">
        <p14:creationId xmlns:p14="http://schemas.microsoft.com/office/powerpoint/2010/main" val="840573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Basic </a:t>
            </a:r>
            <a:r>
              <a:rPr lang="it-IT" dirty="0" err="1" smtClean="0"/>
              <a:t>example</a:t>
            </a:r>
            <a:endParaRPr lang="it-IT" dirty="0"/>
          </a:p>
        </p:txBody>
      </p:sp>
      <p:sp>
        <p:nvSpPr>
          <p:cNvPr id="3" name="Segnaposto contenuto 2"/>
          <p:cNvSpPr txBox="1">
            <a:spLocks/>
          </p:cNvSpPr>
          <p:nvPr/>
        </p:nvSpPr>
        <p:spPr>
          <a:xfrm>
            <a:off x="457200" y="1418087"/>
            <a:ext cx="8229600" cy="99491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600" b="1" dirty="0" err="1" smtClean="0"/>
              <a:t>Matplotlib.pyplot</a:t>
            </a:r>
            <a:r>
              <a:rPr lang="it-IT" sz="1600" dirty="0"/>
              <a:t> </a:t>
            </a:r>
            <a:r>
              <a:rPr lang="it-IT" sz="1600" dirty="0" err="1"/>
              <a:t>is</a:t>
            </a:r>
            <a:r>
              <a:rPr lang="it-IT" sz="1600" dirty="0"/>
              <a:t> a </a:t>
            </a:r>
            <a:r>
              <a:rPr lang="it-IT" sz="1600" dirty="0" err="1"/>
              <a:t>collection</a:t>
            </a:r>
            <a:r>
              <a:rPr lang="it-IT" sz="1600" dirty="0"/>
              <a:t> of </a:t>
            </a:r>
            <a:r>
              <a:rPr lang="it-IT" sz="1600" dirty="0" err="1"/>
              <a:t>command</a:t>
            </a:r>
            <a:r>
              <a:rPr lang="it-IT" sz="1600" dirty="0"/>
              <a:t> style </a:t>
            </a:r>
            <a:r>
              <a:rPr lang="it-IT" sz="1600" dirty="0" err="1"/>
              <a:t>functions</a:t>
            </a:r>
            <a:r>
              <a:rPr lang="it-IT" sz="1600" dirty="0"/>
              <a:t> </a:t>
            </a:r>
            <a:r>
              <a:rPr lang="it-IT" sz="1600" dirty="0" err="1"/>
              <a:t>that</a:t>
            </a:r>
            <a:r>
              <a:rPr lang="it-IT" sz="1600" dirty="0"/>
              <a:t> </a:t>
            </a:r>
            <a:r>
              <a:rPr lang="it-IT" sz="1600" dirty="0" err="1"/>
              <a:t>make</a:t>
            </a:r>
            <a:r>
              <a:rPr lang="it-IT" sz="1600" dirty="0"/>
              <a:t> matplotlib work </a:t>
            </a:r>
            <a:r>
              <a:rPr lang="it-IT" sz="1600" dirty="0" err="1"/>
              <a:t>like</a:t>
            </a:r>
            <a:r>
              <a:rPr lang="it-IT" sz="1600" dirty="0"/>
              <a:t> MATLAB. </a:t>
            </a:r>
            <a:r>
              <a:rPr lang="it-IT" sz="1600" dirty="0" err="1"/>
              <a:t>Each</a:t>
            </a:r>
            <a:r>
              <a:rPr lang="it-IT" sz="1600" dirty="0"/>
              <a:t> </a:t>
            </a:r>
            <a:r>
              <a:rPr lang="it-IT" sz="1600" dirty="0" err="1"/>
              <a:t>pyplot</a:t>
            </a:r>
            <a:r>
              <a:rPr lang="it-IT" sz="1600" dirty="0"/>
              <a:t> </a:t>
            </a:r>
            <a:r>
              <a:rPr lang="it-IT" sz="1600" dirty="0" err="1"/>
              <a:t>unction</a:t>
            </a:r>
            <a:r>
              <a:rPr lang="it-IT" sz="1600" dirty="0"/>
              <a:t> </a:t>
            </a:r>
            <a:r>
              <a:rPr lang="it-IT" sz="1600" dirty="0" err="1"/>
              <a:t>makes</a:t>
            </a:r>
            <a:r>
              <a:rPr lang="it-IT" sz="1600" dirty="0"/>
              <a:t> some </a:t>
            </a:r>
            <a:r>
              <a:rPr lang="it-IT" sz="1600" dirty="0" err="1"/>
              <a:t>change</a:t>
            </a:r>
            <a:r>
              <a:rPr lang="it-IT" sz="1600" dirty="0"/>
              <a:t> to a figure: </a:t>
            </a:r>
            <a:r>
              <a:rPr lang="it-IT" sz="1600" dirty="0" smtClean="0"/>
              <a:t>e.g., </a:t>
            </a:r>
            <a:r>
              <a:rPr lang="it-IT" sz="1600" dirty="0"/>
              <a:t>create a figure, create a </a:t>
            </a:r>
            <a:r>
              <a:rPr lang="it-IT" sz="1600" dirty="0" err="1"/>
              <a:t>plotting</a:t>
            </a:r>
            <a:r>
              <a:rPr lang="it-IT" sz="1600" dirty="0"/>
              <a:t> area in a </a:t>
            </a:r>
            <a:r>
              <a:rPr lang="it-IT" sz="1600" dirty="0" smtClean="0"/>
              <a:t>figure, </a:t>
            </a:r>
            <a:r>
              <a:rPr lang="it-IT" sz="1600" dirty="0" err="1" smtClean="0"/>
              <a:t>as</a:t>
            </a:r>
            <a:r>
              <a:rPr lang="it-IT" sz="1600" dirty="0" smtClean="0"/>
              <a:t> so </a:t>
            </a:r>
            <a:r>
              <a:rPr lang="it-IT" sz="1600" dirty="0" err="1" smtClean="0"/>
              <a:t>forth</a:t>
            </a:r>
            <a:r>
              <a:rPr lang="it-IT" sz="1600" dirty="0" smtClean="0"/>
              <a:t>.</a:t>
            </a:r>
            <a:endParaRPr lang="it-IT" sz="16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30</a:t>
            </a:fld>
            <a:endParaRPr lang="en-US"/>
          </a:p>
        </p:txBody>
      </p:sp>
      <p:pic>
        <p:nvPicPr>
          <p:cNvPr id="7" name="Immagine 6" descr="Schermata 2015-03-31 alle 22.43.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00" y="2227386"/>
            <a:ext cx="3630608" cy="3049034"/>
          </a:xfrm>
          <a:prstGeom prst="rect">
            <a:avLst/>
          </a:prstGeom>
        </p:spPr>
      </p:pic>
      <p:sp>
        <p:nvSpPr>
          <p:cNvPr id="8" name="Rectangle 5"/>
          <p:cNvSpPr>
            <a:spLocks noChangeArrowheads="1"/>
          </p:cNvSpPr>
          <p:nvPr/>
        </p:nvSpPr>
        <p:spPr bwMode="auto">
          <a:xfrm>
            <a:off x="1152159" y="3222625"/>
            <a:ext cx="3311525" cy="977900"/>
          </a:xfrm>
          <a:prstGeom prst="rect">
            <a:avLst/>
          </a:prstGeom>
          <a:solidFill>
            <a:srgbClr val="FFFFCC"/>
          </a:solidFill>
          <a:ln w="9525">
            <a:solidFill>
              <a:schemeClr val="tx1"/>
            </a:solidFill>
            <a:miter lim="800000"/>
            <a:headEnd/>
            <a:tailEnd/>
          </a:ln>
        </p:spPr>
        <p:txBody>
          <a:bodyPr>
            <a:spAutoFit/>
          </a:bodyPr>
          <a:lstStyle/>
          <a:p>
            <a:pPr algn="l">
              <a:lnSpc>
                <a:spcPct val="120000"/>
              </a:lnSpc>
            </a:pPr>
            <a:r>
              <a:rPr lang="nl-NL" sz="1200" b="1" dirty="0">
                <a:latin typeface="Courier New" charset="0"/>
              </a:rPr>
              <a:t>import</a:t>
            </a:r>
            <a:r>
              <a:rPr lang="nl-NL" sz="1200" dirty="0">
                <a:latin typeface="Courier New" charset="0"/>
              </a:rPr>
              <a:t> </a:t>
            </a:r>
            <a:r>
              <a:rPr lang="nl-NL" sz="1200" b="1" dirty="0" err="1">
                <a:latin typeface="Courier New" charset="0"/>
              </a:rPr>
              <a:t>matplotlib.pyplot</a:t>
            </a:r>
            <a:r>
              <a:rPr lang="nl-NL" sz="1200" dirty="0">
                <a:latin typeface="Courier New" charset="0"/>
              </a:rPr>
              <a:t> </a:t>
            </a:r>
            <a:r>
              <a:rPr lang="nl-NL" sz="1200" b="1" dirty="0">
                <a:latin typeface="Courier New" charset="0"/>
              </a:rPr>
              <a:t>as</a:t>
            </a:r>
            <a:r>
              <a:rPr lang="nl-NL" sz="1200" dirty="0">
                <a:latin typeface="Courier New" charset="0"/>
              </a:rPr>
              <a:t> </a:t>
            </a:r>
            <a:r>
              <a:rPr lang="nl-NL" sz="1200" b="1" dirty="0" err="1">
                <a:latin typeface="Courier New" charset="0"/>
              </a:rPr>
              <a:t>plt</a:t>
            </a:r>
            <a:r>
              <a:rPr lang="nl-NL" sz="1200" dirty="0">
                <a:latin typeface="Courier New" charset="0"/>
              </a:rPr>
              <a:t> </a:t>
            </a:r>
            <a:r>
              <a:rPr lang="nl-NL" sz="1200" dirty="0" err="1">
                <a:latin typeface="Courier New" charset="0"/>
              </a:rPr>
              <a:t>plt.plot</a:t>
            </a:r>
            <a:r>
              <a:rPr lang="nl-NL" sz="1200" dirty="0">
                <a:latin typeface="Courier New" charset="0"/>
              </a:rPr>
              <a:t>([1,2,3,4]) </a:t>
            </a:r>
          </a:p>
          <a:p>
            <a:pPr algn="l">
              <a:lnSpc>
                <a:spcPct val="120000"/>
              </a:lnSpc>
            </a:pPr>
            <a:r>
              <a:rPr lang="nl-NL" sz="1200" dirty="0" err="1">
                <a:latin typeface="Courier New" charset="0"/>
              </a:rPr>
              <a:t>plt.ylabel</a:t>
            </a:r>
            <a:r>
              <a:rPr lang="nl-NL" sz="1200" dirty="0">
                <a:latin typeface="Courier New" charset="0"/>
              </a:rPr>
              <a:t>('</a:t>
            </a:r>
            <a:r>
              <a:rPr lang="nl-NL" sz="1200" dirty="0" err="1">
                <a:latin typeface="Courier New" charset="0"/>
              </a:rPr>
              <a:t>some</a:t>
            </a:r>
            <a:r>
              <a:rPr lang="nl-NL" sz="1200" dirty="0">
                <a:latin typeface="Courier New" charset="0"/>
              </a:rPr>
              <a:t> </a:t>
            </a:r>
            <a:r>
              <a:rPr lang="nl-NL" sz="1200" dirty="0" err="1">
                <a:latin typeface="Courier New" charset="0"/>
              </a:rPr>
              <a:t>numbers</a:t>
            </a:r>
            <a:r>
              <a:rPr lang="nl-NL" sz="1200" dirty="0">
                <a:latin typeface="Courier New" charset="0"/>
              </a:rPr>
              <a:t>') </a:t>
            </a:r>
          </a:p>
          <a:p>
            <a:pPr algn="l">
              <a:lnSpc>
                <a:spcPct val="120000"/>
              </a:lnSpc>
            </a:pPr>
            <a:r>
              <a:rPr lang="nl-NL" sz="1200" dirty="0" err="1">
                <a:latin typeface="Courier New" charset="0"/>
              </a:rPr>
              <a:t>plt.show</a:t>
            </a:r>
            <a:r>
              <a:rPr lang="nl-NL" sz="1200" dirty="0">
                <a:latin typeface="Courier New" charset="0"/>
              </a:rPr>
              <a:t>() </a:t>
            </a:r>
            <a:endParaRPr lang="en-US" sz="1200" dirty="0">
              <a:latin typeface="Courier New" charset="0"/>
            </a:endParaRPr>
          </a:p>
        </p:txBody>
      </p:sp>
      <p:sp>
        <p:nvSpPr>
          <p:cNvPr id="10" name="Segnaposto contenuto 2"/>
          <p:cNvSpPr txBox="1">
            <a:spLocks/>
          </p:cNvSpPr>
          <p:nvPr/>
        </p:nvSpPr>
        <p:spPr>
          <a:xfrm>
            <a:off x="457200" y="5359562"/>
            <a:ext cx="8229600" cy="99491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600" dirty="0" err="1"/>
              <a:t>You</a:t>
            </a:r>
            <a:r>
              <a:rPr lang="it-IT" sz="1600" dirty="0"/>
              <a:t> </a:t>
            </a:r>
            <a:r>
              <a:rPr lang="it-IT" sz="1600" dirty="0" err="1"/>
              <a:t>may</a:t>
            </a:r>
            <a:r>
              <a:rPr lang="it-IT" sz="1600" dirty="0"/>
              <a:t> be </a:t>
            </a:r>
            <a:r>
              <a:rPr lang="it-IT" sz="1600" dirty="0" err="1"/>
              <a:t>wondering</a:t>
            </a:r>
            <a:r>
              <a:rPr lang="it-IT" sz="1600" dirty="0"/>
              <a:t> </a:t>
            </a:r>
            <a:r>
              <a:rPr lang="it-IT" sz="1600" dirty="0" err="1"/>
              <a:t>why</a:t>
            </a:r>
            <a:r>
              <a:rPr lang="it-IT" sz="1600" dirty="0"/>
              <a:t> the x-</a:t>
            </a:r>
            <a:r>
              <a:rPr lang="it-IT" sz="1600" dirty="0" err="1"/>
              <a:t>axis</a:t>
            </a:r>
            <a:r>
              <a:rPr lang="it-IT" sz="1600" dirty="0"/>
              <a:t> </a:t>
            </a:r>
            <a:r>
              <a:rPr lang="it-IT" sz="1600" dirty="0" err="1"/>
              <a:t>ranges</a:t>
            </a:r>
            <a:r>
              <a:rPr lang="it-IT" sz="1600" dirty="0"/>
              <a:t> from 0-3 and the y-</a:t>
            </a:r>
            <a:r>
              <a:rPr lang="it-IT" sz="1600" dirty="0" err="1"/>
              <a:t>axis</a:t>
            </a:r>
            <a:r>
              <a:rPr lang="it-IT" sz="1600" dirty="0"/>
              <a:t> from 1-4. </a:t>
            </a:r>
            <a:r>
              <a:rPr lang="it-IT" sz="1600" dirty="0" err="1"/>
              <a:t>If</a:t>
            </a:r>
            <a:r>
              <a:rPr lang="it-IT" sz="1600" dirty="0"/>
              <a:t> </a:t>
            </a:r>
            <a:r>
              <a:rPr lang="it-IT" sz="1600" dirty="0" err="1"/>
              <a:t>you</a:t>
            </a:r>
            <a:r>
              <a:rPr lang="it-IT" sz="1600" dirty="0"/>
              <a:t> </a:t>
            </a:r>
            <a:r>
              <a:rPr lang="it-IT" sz="1600" dirty="0" err="1"/>
              <a:t>provide</a:t>
            </a:r>
            <a:r>
              <a:rPr lang="it-IT" sz="1600" dirty="0"/>
              <a:t> a single list or array to the plot() </a:t>
            </a:r>
            <a:r>
              <a:rPr lang="it-IT" sz="1600" dirty="0" err="1"/>
              <a:t>command</a:t>
            </a:r>
            <a:r>
              <a:rPr lang="it-IT" sz="1600" dirty="0"/>
              <a:t>, </a:t>
            </a:r>
            <a:r>
              <a:rPr lang="it-IT" sz="1600" b="1" dirty="0"/>
              <a:t>matplotlib </a:t>
            </a:r>
            <a:r>
              <a:rPr lang="it-IT" sz="1600" b="1" dirty="0" err="1"/>
              <a:t>assumes</a:t>
            </a:r>
            <a:r>
              <a:rPr lang="it-IT" sz="1600" b="1" dirty="0"/>
              <a:t> </a:t>
            </a:r>
            <a:r>
              <a:rPr lang="it-IT" sz="1600" b="1" dirty="0" err="1"/>
              <a:t>it</a:t>
            </a:r>
            <a:r>
              <a:rPr lang="it-IT" sz="1600" b="1" dirty="0"/>
              <a:t> </a:t>
            </a:r>
            <a:r>
              <a:rPr lang="it-IT" sz="1600" b="1" dirty="0" err="1"/>
              <a:t>is</a:t>
            </a:r>
            <a:r>
              <a:rPr lang="it-IT" sz="1600" b="1" dirty="0"/>
              <a:t> a </a:t>
            </a:r>
            <a:r>
              <a:rPr lang="it-IT" sz="1600" b="1" dirty="0" err="1"/>
              <a:t>sequence</a:t>
            </a:r>
            <a:r>
              <a:rPr lang="it-IT" sz="1600" b="1" dirty="0"/>
              <a:t> of y </a:t>
            </a:r>
            <a:r>
              <a:rPr lang="it-IT" sz="1600" b="1" dirty="0" err="1"/>
              <a:t>values</a:t>
            </a:r>
            <a:r>
              <a:rPr lang="it-IT" sz="1600" dirty="0"/>
              <a:t>, and </a:t>
            </a:r>
            <a:r>
              <a:rPr lang="it-IT" sz="1600" dirty="0" err="1"/>
              <a:t>automatically</a:t>
            </a:r>
            <a:r>
              <a:rPr lang="it-IT" sz="1600" dirty="0"/>
              <a:t> </a:t>
            </a:r>
            <a:r>
              <a:rPr lang="it-IT" sz="1600" dirty="0" err="1"/>
              <a:t>generates</a:t>
            </a:r>
            <a:r>
              <a:rPr lang="it-IT" sz="1600" dirty="0"/>
              <a:t> the x </a:t>
            </a:r>
            <a:r>
              <a:rPr lang="it-IT" sz="1600" dirty="0" err="1"/>
              <a:t>values</a:t>
            </a:r>
            <a:r>
              <a:rPr lang="it-IT" sz="1600" dirty="0"/>
              <a:t> for </a:t>
            </a:r>
            <a:r>
              <a:rPr lang="it-IT" sz="1600" dirty="0" err="1"/>
              <a:t>you</a:t>
            </a:r>
            <a:r>
              <a:rPr lang="it-IT" sz="1600" dirty="0"/>
              <a:t>. </a:t>
            </a:r>
            <a:r>
              <a:rPr lang="it-IT" sz="1600" dirty="0" err="1"/>
              <a:t>Since</a:t>
            </a:r>
            <a:r>
              <a:rPr lang="it-IT" sz="1600" dirty="0"/>
              <a:t> </a:t>
            </a:r>
            <a:r>
              <a:rPr lang="it-IT" sz="1600" dirty="0" err="1"/>
              <a:t>python</a:t>
            </a:r>
            <a:r>
              <a:rPr lang="it-IT" sz="1600" dirty="0"/>
              <a:t> </a:t>
            </a:r>
            <a:r>
              <a:rPr lang="it-IT" sz="1600" dirty="0" err="1"/>
              <a:t>ranges</a:t>
            </a:r>
            <a:r>
              <a:rPr lang="it-IT" sz="1600" dirty="0"/>
              <a:t> start with 0, the default x </a:t>
            </a:r>
            <a:r>
              <a:rPr lang="it-IT" sz="1600" dirty="0" err="1"/>
              <a:t>vector</a:t>
            </a:r>
            <a:r>
              <a:rPr lang="it-IT" sz="1600" dirty="0"/>
              <a:t> </a:t>
            </a:r>
            <a:r>
              <a:rPr lang="it-IT" sz="1600" dirty="0" err="1" smtClean="0"/>
              <a:t>starts</a:t>
            </a:r>
            <a:r>
              <a:rPr lang="it-IT" sz="1600" dirty="0" smtClean="0"/>
              <a:t> </a:t>
            </a:r>
            <a:r>
              <a:rPr lang="it-IT" sz="1600" dirty="0"/>
              <a:t>with 0. </a:t>
            </a:r>
            <a:r>
              <a:rPr lang="it-IT" sz="1600" dirty="0" err="1"/>
              <a:t>Hence</a:t>
            </a:r>
            <a:r>
              <a:rPr lang="it-IT" sz="1600" dirty="0"/>
              <a:t> the x data are [0,1,2,3].</a:t>
            </a:r>
          </a:p>
        </p:txBody>
      </p:sp>
    </p:spTree>
    <p:extLst>
      <p:ext uri="{BB962C8B-B14F-4D97-AF65-F5344CB8AC3E}">
        <p14:creationId xmlns:p14="http://schemas.microsoft.com/office/powerpoint/2010/main" val="17652594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Basic </a:t>
            </a:r>
            <a:r>
              <a:rPr lang="it-IT" dirty="0" err="1" smtClean="0"/>
              <a:t>example</a:t>
            </a:r>
            <a:r>
              <a:rPr lang="it-IT" dirty="0" smtClean="0"/>
              <a:t> (2)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pass to the plot() </a:t>
            </a:r>
            <a:r>
              <a:rPr lang="it-IT" sz="1800" dirty="0" err="1" smtClean="0"/>
              <a:t>function</a:t>
            </a:r>
            <a:r>
              <a:rPr lang="it-IT" sz="1800" dirty="0" smtClean="0"/>
              <a:t> </a:t>
            </a:r>
            <a:r>
              <a:rPr lang="it-IT" sz="1800" dirty="0" err="1" smtClean="0"/>
              <a:t>two</a:t>
            </a:r>
            <a:r>
              <a:rPr lang="it-IT" sz="1800" dirty="0" smtClean="0"/>
              <a:t> </a:t>
            </a:r>
            <a:r>
              <a:rPr lang="it-IT" sz="1800" dirty="0" err="1" smtClean="0"/>
              <a:t>lists</a:t>
            </a:r>
            <a:r>
              <a:rPr lang="it-IT" sz="1800" dirty="0" smtClean="0"/>
              <a:t> of </a:t>
            </a:r>
            <a:r>
              <a:rPr lang="it-IT" sz="1800" dirty="0" err="1" smtClean="0"/>
              <a:t>coordinates</a:t>
            </a:r>
            <a:r>
              <a:rPr lang="it-IT" sz="1800" dirty="0" smtClean="0"/>
              <a:t> (</a:t>
            </a:r>
            <a:r>
              <a:rPr lang="it-IT" sz="1800" dirty="0" err="1" smtClean="0"/>
              <a:t>x,y</a:t>
            </a:r>
            <a:r>
              <a:rPr lang="it-IT" sz="1800" dirty="0" smtClean="0"/>
              <a:t>).</a:t>
            </a:r>
            <a:endParaRPr lang="it-IT" sz="1800" dirty="0"/>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31</a:t>
            </a:fld>
            <a:endParaRPr lang="en-US"/>
          </a:p>
        </p:txBody>
      </p:sp>
      <p:pic>
        <p:nvPicPr>
          <p:cNvPr id="6" name="Picture 3"/>
          <p:cNvPicPr>
            <a:picLocks noChangeAspect="1" noChangeArrowheads="1"/>
          </p:cNvPicPr>
          <p:nvPr/>
        </p:nvPicPr>
        <p:blipFill>
          <a:blip r:embed="rId2" cstate="print"/>
          <a:srcRect/>
          <a:stretch>
            <a:fillRect/>
          </a:stretch>
        </p:blipFill>
        <p:spPr bwMode="auto">
          <a:xfrm>
            <a:off x="1203145" y="1923083"/>
            <a:ext cx="6768547" cy="4357329"/>
          </a:xfrm>
          <a:prstGeom prst="rect">
            <a:avLst/>
          </a:prstGeom>
          <a:noFill/>
        </p:spPr>
      </p:pic>
      <p:pic>
        <p:nvPicPr>
          <p:cNvPr id="9" name="Immagine 8" descr="Schermata 2015-03-31 alle 22.52.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79" y="1923083"/>
            <a:ext cx="5103006" cy="4293509"/>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Add</a:t>
            </a:r>
            <a:r>
              <a:rPr lang="it-IT" dirty="0" smtClean="0"/>
              <a:t> </a:t>
            </a:r>
            <a:r>
              <a:rPr lang="it-IT" dirty="0" err="1" smtClean="0"/>
              <a:t>axes</a:t>
            </a:r>
            <a:r>
              <a:rPr lang="it-IT" dirty="0" smtClean="0"/>
              <a:t> </a:t>
            </a:r>
            <a:r>
              <a:rPr lang="it-IT" dirty="0" err="1" smtClean="0"/>
              <a:t>labels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Each</a:t>
            </a:r>
            <a:r>
              <a:rPr lang="it-IT" sz="1800" dirty="0" smtClean="0"/>
              <a:t> </a:t>
            </a:r>
            <a:r>
              <a:rPr lang="it-IT" sz="1800" dirty="0" err="1" smtClean="0"/>
              <a:t>axis</a:t>
            </a:r>
            <a:r>
              <a:rPr lang="it-IT" sz="1800" dirty="0" smtClean="0"/>
              <a:t> can be </a:t>
            </a:r>
            <a:r>
              <a:rPr lang="it-IT" sz="1800" dirty="0" err="1" smtClean="0"/>
              <a:t>provided</a:t>
            </a:r>
            <a:r>
              <a:rPr lang="it-IT" sz="1800" dirty="0" smtClean="0"/>
              <a:t> with a </a:t>
            </a:r>
            <a:r>
              <a:rPr lang="it-IT" sz="1800" dirty="0" err="1" smtClean="0"/>
              <a:t>string</a:t>
            </a:r>
            <a:r>
              <a:rPr lang="it-IT" sz="1800" dirty="0" smtClean="0"/>
              <a:t> </a:t>
            </a:r>
            <a:r>
              <a:rPr lang="it-IT" sz="1800" dirty="0" err="1" smtClean="0"/>
              <a:t>identifying</a:t>
            </a:r>
            <a:r>
              <a:rPr lang="it-IT" sz="1800" dirty="0" smtClean="0"/>
              <a:t> </a:t>
            </a:r>
            <a:r>
              <a:rPr lang="it-IT" sz="1800" dirty="0" err="1" smtClean="0"/>
              <a:t>its</a:t>
            </a:r>
            <a:r>
              <a:rPr lang="it-IT" sz="1800" dirty="0" smtClean="0"/>
              <a:t> </a:t>
            </a:r>
            <a:r>
              <a:rPr lang="it-IT" sz="1800" dirty="0" err="1" smtClean="0"/>
              <a:t>meaning</a:t>
            </a:r>
            <a:r>
              <a:rPr lang="it-IT" sz="18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32</a:t>
            </a:fld>
            <a:endParaRPr lang="en-US"/>
          </a:p>
        </p:txBody>
      </p:sp>
      <p:pic>
        <p:nvPicPr>
          <p:cNvPr id="6" name="Picture 3"/>
          <p:cNvPicPr>
            <a:picLocks noChangeAspect="1" noChangeArrowheads="1"/>
          </p:cNvPicPr>
          <p:nvPr/>
        </p:nvPicPr>
        <p:blipFill>
          <a:blip r:embed="rId2" cstate="print"/>
          <a:srcRect/>
          <a:stretch>
            <a:fillRect/>
          </a:stretch>
        </p:blipFill>
        <p:spPr bwMode="auto">
          <a:xfrm>
            <a:off x="1505226" y="1825988"/>
            <a:ext cx="6006547" cy="4530362"/>
          </a:xfrm>
          <a:prstGeom prst="rect">
            <a:avLst/>
          </a:prstGeom>
          <a:noFill/>
        </p:spPr>
      </p:pic>
      <p:pic>
        <p:nvPicPr>
          <p:cNvPr id="7" name="Immagine 6" descr="Schermata 2015-03-31 alle 22.56.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24" y="1825988"/>
            <a:ext cx="5376142" cy="4530362"/>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Colors and </a:t>
            </a:r>
            <a:r>
              <a:rPr lang="it-IT" dirty="0"/>
              <a:t>line </a:t>
            </a:r>
            <a:r>
              <a:rPr lang="it-IT" dirty="0" err="1"/>
              <a:t>widths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600" dirty="0" err="1" smtClean="0"/>
              <a:t>We</a:t>
            </a:r>
            <a:r>
              <a:rPr lang="it-IT" sz="1600" dirty="0" smtClean="0"/>
              <a:t> </a:t>
            </a:r>
            <a:r>
              <a:rPr lang="it-IT" sz="1600" dirty="0" err="1"/>
              <a:t>want</a:t>
            </a:r>
            <a:r>
              <a:rPr lang="it-IT" sz="1600" dirty="0"/>
              <a:t> </a:t>
            </a:r>
            <a:r>
              <a:rPr lang="it-IT" sz="1600" dirty="0" smtClean="0"/>
              <a:t>to plot in a single image the </a:t>
            </a:r>
            <a:r>
              <a:rPr lang="it-IT" sz="1600" b="1" dirty="0" smtClean="0"/>
              <a:t>cosine</a:t>
            </a:r>
            <a:r>
              <a:rPr lang="it-IT" sz="1600" dirty="0" smtClean="0"/>
              <a:t> </a:t>
            </a:r>
            <a:r>
              <a:rPr lang="it-IT" sz="1600" dirty="0"/>
              <a:t>in </a:t>
            </a:r>
            <a:r>
              <a:rPr lang="it-IT" sz="1600" b="1" dirty="0"/>
              <a:t>blue</a:t>
            </a:r>
            <a:r>
              <a:rPr lang="it-IT" sz="1600" dirty="0"/>
              <a:t> and the </a:t>
            </a:r>
            <a:r>
              <a:rPr lang="it-IT" sz="1600" b="1" dirty="0"/>
              <a:t>sine</a:t>
            </a:r>
            <a:r>
              <a:rPr lang="it-IT" sz="1600" dirty="0"/>
              <a:t> in </a:t>
            </a:r>
            <a:r>
              <a:rPr lang="it-IT" sz="1600" b="1" dirty="0" err="1"/>
              <a:t>red</a:t>
            </a:r>
            <a:r>
              <a:rPr lang="it-IT" sz="1600" dirty="0"/>
              <a:t> and a </a:t>
            </a:r>
            <a:r>
              <a:rPr lang="it-IT" sz="1600" dirty="0" err="1" smtClean="0"/>
              <a:t>slightly</a:t>
            </a:r>
            <a:r>
              <a:rPr lang="it-IT" sz="1600" dirty="0" smtClean="0"/>
              <a:t> </a:t>
            </a:r>
            <a:r>
              <a:rPr lang="it-IT" sz="1600" dirty="0" err="1"/>
              <a:t>thicker</a:t>
            </a:r>
            <a:r>
              <a:rPr lang="it-IT" sz="1600" dirty="0"/>
              <a:t> line for </a:t>
            </a:r>
            <a:r>
              <a:rPr lang="it-IT" sz="1600" dirty="0" err="1"/>
              <a:t>both</a:t>
            </a:r>
            <a:r>
              <a:rPr lang="it-IT" sz="1600" dirty="0"/>
              <a:t> of </a:t>
            </a:r>
            <a:r>
              <a:rPr lang="it-IT" sz="1600" dirty="0" err="1"/>
              <a:t>them</a:t>
            </a:r>
            <a:r>
              <a:rPr lang="it-IT" sz="1600" dirty="0"/>
              <a:t>. </a:t>
            </a:r>
            <a:r>
              <a:rPr lang="it-IT" sz="1600" dirty="0" err="1"/>
              <a:t>We'll</a:t>
            </a:r>
            <a:r>
              <a:rPr lang="it-IT" sz="1600" dirty="0"/>
              <a:t> </a:t>
            </a:r>
            <a:r>
              <a:rPr lang="it-IT" sz="1600" dirty="0" err="1"/>
              <a:t>also</a:t>
            </a:r>
            <a:r>
              <a:rPr lang="it-IT" sz="1600" dirty="0"/>
              <a:t> </a:t>
            </a:r>
            <a:r>
              <a:rPr lang="it-IT" sz="1600" dirty="0" err="1"/>
              <a:t>slightly</a:t>
            </a:r>
            <a:r>
              <a:rPr lang="it-IT" sz="1600" dirty="0"/>
              <a:t> alter the figure </a:t>
            </a:r>
            <a:r>
              <a:rPr lang="it-IT" sz="1600" dirty="0" err="1"/>
              <a:t>size</a:t>
            </a:r>
            <a:r>
              <a:rPr lang="it-IT" sz="1600" dirty="0"/>
              <a:t> to </a:t>
            </a:r>
            <a:r>
              <a:rPr lang="it-IT" sz="1600" dirty="0" err="1"/>
              <a:t>make</a:t>
            </a:r>
            <a:r>
              <a:rPr lang="it-IT" sz="1600" dirty="0"/>
              <a:t> </a:t>
            </a:r>
            <a:r>
              <a:rPr lang="it-IT" sz="1600" dirty="0" err="1"/>
              <a:t>it</a:t>
            </a:r>
            <a:r>
              <a:rPr lang="it-IT" sz="1600" dirty="0"/>
              <a:t> more </a:t>
            </a:r>
            <a:r>
              <a:rPr lang="it-IT" sz="1600" dirty="0" err="1"/>
              <a:t>horizontal</a:t>
            </a:r>
            <a:r>
              <a:rPr lang="it-IT" sz="16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33</a:t>
            </a:fld>
            <a:endParaRPr lang="en-US"/>
          </a:p>
        </p:txBody>
      </p:sp>
      <p:pic>
        <p:nvPicPr>
          <p:cNvPr id="6" name="Immagine 5" descr="Schermata 2015-04-07 alle 23.12.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230" y="2237154"/>
            <a:ext cx="5630211" cy="4119196"/>
          </a:xfrm>
          <a:prstGeom prst="rect">
            <a:avLst/>
          </a:prstGeom>
        </p:spPr>
      </p:pic>
      <p:pic>
        <p:nvPicPr>
          <p:cNvPr id="7" name="Immagine 6" descr="Schermata 2015-04-07 alle 23.12.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994" y="2237154"/>
            <a:ext cx="6032011" cy="4119196"/>
          </a:xfrm>
          <a:prstGeom prst="rect">
            <a:avLst/>
          </a:prstGeom>
        </p:spPr>
      </p:pic>
    </p:spTree>
    <p:extLst>
      <p:ext uri="{BB962C8B-B14F-4D97-AF65-F5344CB8AC3E}">
        <p14:creationId xmlns:p14="http://schemas.microsoft.com/office/powerpoint/2010/main" val="23468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Not</a:t>
            </a:r>
            <a:r>
              <a:rPr lang="it-IT" dirty="0" smtClean="0"/>
              <a:t> </a:t>
            </a:r>
            <a:r>
              <a:rPr lang="it-IT" dirty="0" err="1" smtClean="0"/>
              <a:t>only</a:t>
            </a:r>
            <a:r>
              <a:rPr lang="it-IT" dirty="0" smtClean="0"/>
              <a:t> </a:t>
            </a:r>
            <a:r>
              <a:rPr lang="it-IT" dirty="0" err="1" smtClean="0"/>
              <a:t>lines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600" dirty="0" err="1"/>
              <a:t>You</a:t>
            </a:r>
            <a:r>
              <a:rPr lang="it-IT" sz="1600" dirty="0"/>
              <a:t> </a:t>
            </a:r>
            <a:r>
              <a:rPr lang="it-IT" sz="1600" dirty="0" err="1"/>
              <a:t>may</a:t>
            </a:r>
            <a:r>
              <a:rPr lang="it-IT" sz="1600" dirty="0"/>
              <a:t> </a:t>
            </a:r>
            <a:r>
              <a:rPr lang="it-IT" sz="1600" dirty="0" err="1"/>
              <a:t>choose</a:t>
            </a:r>
            <a:r>
              <a:rPr lang="it-IT" sz="1600" dirty="0"/>
              <a:t> to plot the data </a:t>
            </a:r>
            <a:r>
              <a:rPr lang="it-IT" sz="1600" dirty="0" err="1"/>
              <a:t>points</a:t>
            </a:r>
            <a:r>
              <a:rPr lang="it-IT" sz="1600" dirty="0"/>
              <a:t> </a:t>
            </a:r>
            <a:r>
              <a:rPr lang="it-IT" sz="1600" dirty="0" err="1"/>
              <a:t>as</a:t>
            </a:r>
            <a:r>
              <a:rPr lang="it-IT" sz="1600" dirty="0"/>
              <a:t> </a:t>
            </a:r>
            <a:r>
              <a:rPr lang="it-IT" sz="1600" dirty="0" err="1"/>
              <a:t>points</a:t>
            </a:r>
            <a:r>
              <a:rPr lang="it-IT" sz="1600" dirty="0"/>
              <a:t> and </a:t>
            </a:r>
            <a:r>
              <a:rPr lang="it-IT" sz="1600" dirty="0" err="1" smtClean="0"/>
              <a:t>not</a:t>
            </a:r>
            <a:r>
              <a:rPr lang="it-IT" sz="1600" dirty="0" smtClean="0"/>
              <a:t> </a:t>
            </a:r>
            <a:r>
              <a:rPr lang="it-IT" sz="1600" dirty="0" err="1" smtClean="0"/>
              <a:t>connected</a:t>
            </a:r>
            <a:r>
              <a:rPr lang="it-IT" sz="1600" dirty="0" smtClean="0"/>
              <a:t> </a:t>
            </a:r>
            <a:r>
              <a:rPr lang="it-IT" sz="1600" dirty="0"/>
              <a:t>by a line. In </a:t>
            </a:r>
            <a:r>
              <a:rPr lang="it-IT" sz="1600" dirty="0" err="1"/>
              <a:t>this</a:t>
            </a:r>
            <a:r>
              <a:rPr lang="it-IT" sz="1600" dirty="0"/>
              <a:t> case, </a:t>
            </a:r>
            <a:r>
              <a:rPr lang="it-IT" sz="1600" dirty="0" err="1"/>
              <a:t>you</a:t>
            </a:r>
            <a:r>
              <a:rPr lang="it-IT" sz="1600" dirty="0"/>
              <a:t> </a:t>
            </a:r>
            <a:r>
              <a:rPr lang="it-IT" sz="1600" dirty="0" err="1"/>
              <a:t>need</a:t>
            </a:r>
            <a:r>
              <a:rPr lang="it-IT" sz="1600" dirty="0"/>
              <a:t> to </a:t>
            </a:r>
            <a:r>
              <a:rPr lang="it-IT" sz="1600" dirty="0" err="1"/>
              <a:t>replace</a:t>
            </a:r>
            <a:r>
              <a:rPr lang="it-IT" sz="1600" dirty="0"/>
              <a:t> the </a:t>
            </a:r>
            <a:r>
              <a:rPr lang="it-IT" sz="1600" dirty="0" smtClean="0"/>
              <a:t>plot </a:t>
            </a:r>
            <a:r>
              <a:rPr lang="it-IT" sz="1600" dirty="0" err="1" smtClean="0"/>
              <a:t>command</a:t>
            </a:r>
            <a:r>
              <a:rPr lang="it-IT" sz="1600" dirty="0" smtClean="0"/>
              <a:t> </a:t>
            </a:r>
            <a:r>
              <a:rPr lang="it-IT" sz="1600" dirty="0"/>
              <a:t>in the </a:t>
            </a:r>
            <a:r>
              <a:rPr lang="it-IT" sz="1600" dirty="0" err="1"/>
              <a:t>previous</a:t>
            </a:r>
            <a:r>
              <a:rPr lang="it-IT" sz="1600" dirty="0"/>
              <a:t> </a:t>
            </a:r>
            <a:r>
              <a:rPr lang="it-IT" sz="1600" dirty="0" smtClean="0"/>
              <a:t>script:</a:t>
            </a:r>
          </a:p>
          <a:p>
            <a:pPr marL="342900" lvl="1" indent="0" algn="just">
              <a:spcBef>
                <a:spcPts val="0"/>
              </a:spcBef>
              <a:spcAft>
                <a:spcPts val="800"/>
              </a:spcAft>
              <a:buNone/>
            </a:pPr>
            <a:r>
              <a:rPr lang="it-IT" sz="1400" b="1" dirty="0" smtClean="0">
                <a:latin typeface="Courier New"/>
                <a:cs typeface="Courier New"/>
              </a:rPr>
              <a:t>plt.plot</a:t>
            </a:r>
            <a:r>
              <a:rPr lang="it-IT" sz="1400" b="1" dirty="0">
                <a:latin typeface="Courier New"/>
                <a:cs typeface="Courier New"/>
              </a:rPr>
              <a:t>(</a:t>
            </a:r>
            <a:r>
              <a:rPr lang="it-IT" sz="1400" b="1" dirty="0" err="1">
                <a:latin typeface="Courier New"/>
                <a:cs typeface="Courier New"/>
              </a:rPr>
              <a:t>xvals,yvals</a:t>
            </a:r>
            <a:r>
              <a:rPr lang="it-IT" sz="1400" b="1" dirty="0">
                <a:latin typeface="Courier New"/>
                <a:cs typeface="Courier New"/>
              </a:rPr>
              <a:t>) → plt.plot(xvals,</a:t>
            </a:r>
            <a:r>
              <a:rPr lang="it-IT" sz="1400" b="1" dirty="0" err="1">
                <a:latin typeface="Courier New"/>
                <a:cs typeface="Courier New"/>
              </a:rPr>
              <a:t>yvals</a:t>
            </a:r>
            <a:r>
              <a:rPr lang="it-IT" sz="1400" b="1" dirty="0">
                <a:latin typeface="Courier New"/>
                <a:cs typeface="Courier New"/>
              </a:rPr>
              <a:t>,’bo’</a:t>
            </a:r>
            <a:r>
              <a:rPr lang="it-IT" sz="1400" b="1" dirty="0" smtClean="0">
                <a:latin typeface="Courier New"/>
                <a:cs typeface="Courier New"/>
              </a:rPr>
              <a:t>)</a:t>
            </a:r>
          </a:p>
          <a:p>
            <a:pPr marL="342900" lvl="1" indent="0" algn="just">
              <a:spcBef>
                <a:spcPts val="0"/>
              </a:spcBef>
              <a:spcAft>
                <a:spcPts val="800"/>
              </a:spcAft>
              <a:buNone/>
            </a:pPr>
            <a:endParaRPr lang="it-IT" sz="1600" b="1" dirty="0">
              <a:latin typeface="Courier New"/>
              <a:cs typeface="Courier New"/>
            </a:endParaRPr>
          </a:p>
          <a:p>
            <a:pPr marL="342900" lvl="1" indent="0" algn="just">
              <a:spcBef>
                <a:spcPts val="0"/>
              </a:spcBef>
              <a:spcAft>
                <a:spcPts val="800"/>
              </a:spcAft>
              <a:buNone/>
            </a:pPr>
            <a:endParaRPr lang="it-IT" sz="1600" b="1" dirty="0" smtClean="0">
              <a:latin typeface="Courier New"/>
              <a:cs typeface="Courier New"/>
            </a:endParaRPr>
          </a:p>
          <a:p>
            <a:pPr marL="342900" lvl="1" indent="0" algn="just">
              <a:spcBef>
                <a:spcPts val="0"/>
              </a:spcBef>
              <a:spcAft>
                <a:spcPts val="800"/>
              </a:spcAft>
              <a:buNone/>
            </a:pPr>
            <a:endParaRPr lang="it-IT" sz="1600" b="1" dirty="0">
              <a:latin typeface="Courier New"/>
              <a:cs typeface="Courier New"/>
            </a:endParaRPr>
          </a:p>
          <a:p>
            <a:pPr marL="342900" lvl="1" indent="0" algn="just">
              <a:spcBef>
                <a:spcPts val="0"/>
              </a:spcBef>
              <a:spcAft>
                <a:spcPts val="800"/>
              </a:spcAft>
              <a:buNone/>
            </a:pPr>
            <a:endParaRPr lang="it-IT" sz="1600" b="1" dirty="0" smtClean="0">
              <a:latin typeface="Courier New"/>
              <a:cs typeface="Courier New"/>
            </a:endParaRPr>
          </a:p>
          <a:p>
            <a:pPr marL="342900" lvl="1" indent="0" algn="just">
              <a:spcBef>
                <a:spcPts val="0"/>
              </a:spcBef>
              <a:spcAft>
                <a:spcPts val="800"/>
              </a:spcAft>
              <a:buNone/>
            </a:pPr>
            <a:endParaRPr lang="it-IT" sz="1600" b="1" dirty="0">
              <a:latin typeface="Courier New"/>
              <a:cs typeface="Courier New"/>
            </a:endParaRPr>
          </a:p>
          <a:p>
            <a:pPr marL="342900" lvl="1" indent="0" algn="just">
              <a:spcBef>
                <a:spcPts val="0"/>
              </a:spcBef>
              <a:spcAft>
                <a:spcPts val="800"/>
              </a:spcAft>
              <a:buNone/>
            </a:pPr>
            <a:endParaRPr lang="it-IT" sz="1600" b="1" dirty="0" smtClean="0">
              <a:latin typeface="Courier New"/>
              <a:cs typeface="Courier New"/>
            </a:endParaRPr>
          </a:p>
          <a:p>
            <a:pPr marL="342900" lvl="1" indent="0" algn="just">
              <a:spcBef>
                <a:spcPts val="0"/>
              </a:spcBef>
              <a:spcAft>
                <a:spcPts val="800"/>
              </a:spcAft>
              <a:buNone/>
            </a:pPr>
            <a:endParaRPr lang="it-IT" sz="1600" b="1" dirty="0">
              <a:latin typeface="Courier New"/>
              <a:cs typeface="Courier New"/>
            </a:endParaRPr>
          </a:p>
          <a:p>
            <a:pPr marL="342900" lvl="1" indent="0" algn="just">
              <a:spcBef>
                <a:spcPts val="0"/>
              </a:spcBef>
              <a:spcAft>
                <a:spcPts val="800"/>
              </a:spcAft>
              <a:buNone/>
            </a:pPr>
            <a:endParaRPr lang="it-IT" sz="1600" b="1" dirty="0" smtClean="0">
              <a:latin typeface="Courier New"/>
              <a:cs typeface="Courier New"/>
            </a:endParaRPr>
          </a:p>
          <a:p>
            <a:pPr marL="342900" lvl="1" indent="0" algn="just">
              <a:spcBef>
                <a:spcPts val="0"/>
              </a:spcBef>
              <a:spcAft>
                <a:spcPts val="800"/>
              </a:spcAft>
              <a:buNone/>
            </a:pPr>
            <a:endParaRPr lang="it-IT" sz="1600" b="1" dirty="0">
              <a:latin typeface="Courier New"/>
              <a:cs typeface="Courier New"/>
            </a:endParaRPr>
          </a:p>
          <a:p>
            <a:pPr marL="342900" lvl="1" indent="0" algn="just">
              <a:spcBef>
                <a:spcPts val="0"/>
              </a:spcBef>
              <a:spcAft>
                <a:spcPts val="800"/>
              </a:spcAft>
              <a:buNone/>
            </a:pPr>
            <a:endParaRPr lang="it-IT" sz="1600" b="1" dirty="0" smtClean="0">
              <a:latin typeface="Courier New"/>
              <a:cs typeface="Courier New"/>
            </a:endParaRPr>
          </a:p>
          <a:p>
            <a:pPr marL="285750" indent="-285750" algn="just">
              <a:spcBef>
                <a:spcPts val="0"/>
              </a:spcBef>
              <a:spcAft>
                <a:spcPts val="800"/>
              </a:spcAft>
            </a:pPr>
            <a:r>
              <a:rPr lang="it-IT" sz="1600" dirty="0"/>
              <a:t>The ’</a:t>
            </a:r>
            <a:r>
              <a:rPr lang="it-IT" sz="1600" b="1" dirty="0"/>
              <a:t>bo</a:t>
            </a:r>
            <a:r>
              <a:rPr lang="it-IT" sz="1600" dirty="0"/>
              <a:t>’ </a:t>
            </a:r>
            <a:r>
              <a:rPr lang="it-IT" sz="1600" dirty="0" err="1"/>
              <a:t>indicates</a:t>
            </a:r>
            <a:r>
              <a:rPr lang="it-IT" sz="1600" dirty="0"/>
              <a:t> </a:t>
            </a:r>
            <a:r>
              <a:rPr lang="it-IT" sz="1600" dirty="0" err="1"/>
              <a:t>that</a:t>
            </a:r>
            <a:r>
              <a:rPr lang="it-IT" sz="1600" dirty="0"/>
              <a:t> </a:t>
            </a:r>
            <a:r>
              <a:rPr lang="it-IT" sz="1600" dirty="0" err="1"/>
              <a:t>you</a:t>
            </a:r>
            <a:r>
              <a:rPr lang="it-IT" sz="1600" dirty="0"/>
              <a:t> use blue </a:t>
            </a:r>
            <a:r>
              <a:rPr lang="it-IT" sz="1600" dirty="0" err="1"/>
              <a:t>little</a:t>
            </a:r>
            <a:r>
              <a:rPr lang="it-IT" sz="1600" dirty="0"/>
              <a:t> </a:t>
            </a:r>
            <a:r>
              <a:rPr lang="it-IT" sz="1600" dirty="0" smtClean="0"/>
              <a:t>“</a:t>
            </a:r>
            <a:r>
              <a:rPr lang="it-IT" sz="1600" dirty="0" err="1" smtClean="0"/>
              <a:t>o”s</a:t>
            </a:r>
            <a:r>
              <a:rPr lang="it-IT" sz="1600" dirty="0" smtClean="0"/>
              <a:t> </a:t>
            </a:r>
            <a:r>
              <a:rPr lang="it-IT" sz="1600" dirty="0"/>
              <a:t>to plot the data, </a:t>
            </a:r>
            <a:r>
              <a:rPr lang="it-IT" sz="1600" dirty="0" err="1" smtClean="0"/>
              <a:t>if</a:t>
            </a:r>
            <a:r>
              <a:rPr lang="it-IT" sz="1600" dirty="0"/>
              <a:t> </a:t>
            </a:r>
            <a:r>
              <a:rPr lang="it-IT" sz="1600" dirty="0" err="1" smtClean="0"/>
              <a:t>you</a:t>
            </a:r>
            <a:r>
              <a:rPr lang="it-IT" sz="1600" dirty="0" smtClean="0"/>
              <a:t> </a:t>
            </a:r>
            <a:r>
              <a:rPr lang="it-IT" sz="1600" dirty="0" err="1"/>
              <a:t>write</a:t>
            </a:r>
            <a:r>
              <a:rPr lang="it-IT" sz="1600" dirty="0"/>
              <a:t> ’</a:t>
            </a:r>
            <a:r>
              <a:rPr lang="it-IT" sz="1600" b="1" dirty="0" err="1" smtClean="0"/>
              <a:t>r</a:t>
            </a:r>
            <a:r>
              <a:rPr lang="it-IT" sz="1600" b="1" dirty="0" smtClean="0"/>
              <a:t>+</a:t>
            </a:r>
            <a:r>
              <a:rPr lang="it-IT" sz="1600" dirty="0" smtClean="0"/>
              <a:t>’</a:t>
            </a:r>
            <a:r>
              <a:rPr lang="it-IT" sz="1600" dirty="0"/>
              <a:t>, the data </a:t>
            </a:r>
            <a:r>
              <a:rPr lang="it-IT" sz="1600" dirty="0" err="1"/>
              <a:t>points</a:t>
            </a:r>
            <a:r>
              <a:rPr lang="it-IT" sz="1600" dirty="0"/>
              <a:t> </a:t>
            </a:r>
            <a:r>
              <a:rPr lang="it-IT" sz="1600" dirty="0" err="1"/>
              <a:t>would</a:t>
            </a:r>
            <a:r>
              <a:rPr lang="it-IT" sz="1600" dirty="0"/>
              <a:t> be </a:t>
            </a:r>
            <a:r>
              <a:rPr lang="it-IT" sz="1600" dirty="0" err="1" smtClean="0"/>
              <a:t>red</a:t>
            </a:r>
            <a:r>
              <a:rPr lang="it-IT" sz="1600" dirty="0" smtClean="0"/>
              <a:t> </a:t>
            </a:r>
            <a:r>
              <a:rPr lang="it-IT" sz="1600" dirty="0" err="1" smtClean="0"/>
              <a:t>crosses</a:t>
            </a:r>
            <a:r>
              <a:rPr lang="it-IT" sz="1600" dirty="0" smtClean="0"/>
              <a:t>. A </a:t>
            </a:r>
            <a:r>
              <a:rPr lang="it-IT" sz="1600" dirty="0" err="1" smtClean="0"/>
              <a:t>red</a:t>
            </a:r>
            <a:r>
              <a:rPr lang="it-IT" sz="1600" dirty="0" smtClean="0"/>
              <a:t> line </a:t>
            </a:r>
            <a:r>
              <a:rPr lang="it-IT" sz="1600" dirty="0" err="1" smtClean="0"/>
              <a:t>is</a:t>
            </a:r>
            <a:r>
              <a:rPr lang="it-IT" sz="1600" dirty="0" smtClean="0"/>
              <a:t> </a:t>
            </a:r>
            <a:r>
              <a:rPr lang="it-IT" sz="1600" dirty="0" err="1" smtClean="0"/>
              <a:t>given</a:t>
            </a:r>
            <a:r>
              <a:rPr lang="it-IT" sz="1600" dirty="0" smtClean="0"/>
              <a:t> by “</a:t>
            </a:r>
            <a:r>
              <a:rPr lang="it-IT" sz="1600" b="1" dirty="0" err="1" smtClean="0"/>
              <a:t>r</a:t>
            </a:r>
            <a:r>
              <a:rPr lang="it-IT" sz="1600" b="1" dirty="0" smtClean="0"/>
              <a:t>-</a:t>
            </a:r>
            <a:r>
              <a:rPr lang="it-IT" sz="1600" dirty="0" smtClean="0"/>
              <a:t>” (default </a:t>
            </a:r>
            <a:r>
              <a:rPr lang="it-IT" sz="1600" dirty="0" err="1" smtClean="0"/>
              <a:t>is</a:t>
            </a:r>
            <a:r>
              <a:rPr lang="it-IT" sz="1600" dirty="0" smtClean="0"/>
              <a:t> “</a:t>
            </a:r>
            <a:r>
              <a:rPr lang="it-IT" sz="1600" b="1" dirty="0" smtClean="0"/>
              <a:t>b-</a:t>
            </a:r>
            <a:r>
              <a:rPr lang="it-IT" sz="1600" dirty="0" smtClean="0"/>
              <a:t>”).</a:t>
            </a:r>
            <a:endParaRPr lang="it-IT" sz="1600" dirty="0"/>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dirty="0"/>
          </a:p>
        </p:txBody>
      </p:sp>
      <p:sp>
        <p:nvSpPr>
          <p:cNvPr id="5" name="Segnaposto numero diapositiva 4"/>
          <p:cNvSpPr>
            <a:spLocks noGrp="1"/>
          </p:cNvSpPr>
          <p:nvPr>
            <p:ph type="sldNum" sz="quarter" idx="12"/>
          </p:nvPr>
        </p:nvSpPr>
        <p:spPr/>
        <p:txBody>
          <a:bodyPr/>
          <a:lstStyle/>
          <a:p>
            <a:fld id="{9F2F5E10-5301-4EE6-90D2-A6C4A3F62BED}" type="slidenum">
              <a:rPr lang="en-US" smtClean="0"/>
              <a:t>34</a:t>
            </a:fld>
            <a:endParaRPr lang="en-US"/>
          </a:p>
        </p:txBody>
      </p:sp>
      <p:pic>
        <p:nvPicPr>
          <p:cNvPr id="6" name="Immagine 5" descr="Schermata 2015-03-31 alle 23.04.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421" y="2369408"/>
            <a:ext cx="6350000" cy="3429151"/>
          </a:xfrm>
          <a:prstGeom prst="rect">
            <a:avLst/>
          </a:prstGeom>
        </p:spPr>
      </p:pic>
      <p:pic>
        <p:nvPicPr>
          <p:cNvPr id="7" name="Immagine 6" descr="Schermata 2015-03-31 alle 23.04.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274" y="2369408"/>
            <a:ext cx="4076520" cy="3429151"/>
          </a:xfrm>
          <a:prstGeom prst="rect">
            <a:avLst/>
          </a:prstGeom>
        </p:spPr>
      </p:pic>
      <p:pic>
        <p:nvPicPr>
          <p:cNvPr id="8" name="Immagine 7" descr="Schermata 2015-03-31 alle 23.08.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206" y="2365831"/>
            <a:ext cx="4073588" cy="3432728"/>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xit" presetSubtype="10" fill="hold" nodeType="clickEffect">
                                  <p:stCondLst>
                                    <p:cond delay="0"/>
                                  </p:stCondLst>
                                  <p:childTnLst>
                                    <p:animEffect transition="out" filter="checkerboard(across)">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5" presetClass="entr" presetSubtype="1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Configure</a:t>
            </a:r>
            <a:r>
              <a:rPr lang="it-IT" dirty="0" smtClean="0"/>
              <a:t> </a:t>
            </a:r>
            <a:r>
              <a:rPr lang="it-IT" dirty="0" err="1" smtClean="0"/>
              <a:t>axes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solidFill>
                  <a:srgbClr val="595959"/>
                </a:solidFill>
              </a:rPr>
              <a:t>It</a:t>
            </a:r>
            <a:r>
              <a:rPr lang="it-IT" sz="1800" dirty="0" smtClean="0">
                <a:solidFill>
                  <a:srgbClr val="595959"/>
                </a:solidFill>
              </a:rPr>
              <a:t> </a:t>
            </a:r>
            <a:r>
              <a:rPr lang="it-IT" sz="1800" dirty="0" err="1" smtClean="0">
                <a:solidFill>
                  <a:srgbClr val="595959"/>
                </a:solidFill>
              </a:rPr>
              <a:t>is</a:t>
            </a:r>
            <a:r>
              <a:rPr lang="it-IT" sz="1800" dirty="0" smtClean="0">
                <a:solidFill>
                  <a:srgbClr val="595959"/>
                </a:solidFill>
              </a:rPr>
              <a:t> </a:t>
            </a:r>
            <a:r>
              <a:rPr lang="it-IT" sz="1800" dirty="0" err="1" smtClean="0">
                <a:solidFill>
                  <a:srgbClr val="595959"/>
                </a:solidFill>
              </a:rPr>
              <a:t>possible</a:t>
            </a:r>
            <a:r>
              <a:rPr lang="it-IT" sz="1800" dirty="0" smtClean="0">
                <a:solidFill>
                  <a:srgbClr val="595959"/>
                </a:solidFill>
              </a:rPr>
              <a:t> to associate a </a:t>
            </a:r>
            <a:r>
              <a:rPr lang="it-IT" sz="1800" b="1" dirty="0" err="1" smtClean="0">
                <a:solidFill>
                  <a:srgbClr val="595959"/>
                </a:solidFill>
              </a:rPr>
              <a:t>label</a:t>
            </a:r>
            <a:r>
              <a:rPr lang="it-IT" sz="1800" dirty="0" smtClean="0">
                <a:solidFill>
                  <a:srgbClr val="595959"/>
                </a:solidFill>
              </a:rPr>
              <a:t> with </a:t>
            </a:r>
            <a:r>
              <a:rPr lang="it-IT" sz="1800" dirty="0" err="1" smtClean="0">
                <a:solidFill>
                  <a:srgbClr val="595959"/>
                </a:solidFill>
              </a:rPr>
              <a:t>each</a:t>
            </a:r>
            <a:r>
              <a:rPr lang="it-IT" sz="1800" dirty="0" smtClean="0">
                <a:solidFill>
                  <a:srgbClr val="595959"/>
                </a:solidFill>
              </a:rPr>
              <a:t> </a:t>
            </a:r>
            <a:r>
              <a:rPr lang="it-IT" sz="1800" dirty="0" err="1" smtClean="0">
                <a:solidFill>
                  <a:srgbClr val="595959"/>
                </a:solidFill>
              </a:rPr>
              <a:t>axis</a:t>
            </a:r>
            <a:r>
              <a:rPr lang="it-IT" sz="1800" dirty="0" smtClean="0">
                <a:solidFill>
                  <a:srgbClr val="595959"/>
                </a:solidFill>
              </a:rPr>
              <a:t> and a </a:t>
            </a:r>
            <a:r>
              <a:rPr lang="it-IT" sz="1800" b="1" dirty="0" err="1" smtClean="0">
                <a:solidFill>
                  <a:srgbClr val="595959"/>
                </a:solidFill>
              </a:rPr>
              <a:t>title</a:t>
            </a:r>
            <a:r>
              <a:rPr lang="it-IT" sz="1800" dirty="0" smtClean="0">
                <a:solidFill>
                  <a:srgbClr val="595959"/>
                </a:solidFill>
              </a:rPr>
              <a:t> of the plot. In </a:t>
            </a:r>
            <a:r>
              <a:rPr lang="it-IT" sz="1800" dirty="0" err="1" smtClean="0">
                <a:solidFill>
                  <a:srgbClr val="595959"/>
                </a:solidFill>
              </a:rPr>
              <a:t>addition</a:t>
            </a:r>
            <a:r>
              <a:rPr lang="it-IT" sz="1800" dirty="0" smtClean="0">
                <a:solidFill>
                  <a:srgbClr val="595959"/>
                </a:solidFill>
              </a:rPr>
              <a:t>, </a:t>
            </a:r>
            <a:r>
              <a:rPr lang="it-IT" sz="1800" dirty="0" err="1" smtClean="0">
                <a:solidFill>
                  <a:srgbClr val="595959"/>
                </a:solidFill>
              </a:rPr>
              <a:t>we</a:t>
            </a:r>
            <a:r>
              <a:rPr lang="it-IT" sz="1800" dirty="0" smtClean="0">
                <a:solidFill>
                  <a:srgbClr val="595959"/>
                </a:solidFill>
              </a:rPr>
              <a:t> can control the </a:t>
            </a:r>
            <a:r>
              <a:rPr lang="it-IT" sz="1800" dirty="0" err="1" smtClean="0">
                <a:solidFill>
                  <a:srgbClr val="595959"/>
                </a:solidFill>
              </a:rPr>
              <a:t>number</a:t>
            </a:r>
            <a:r>
              <a:rPr lang="it-IT" sz="1800" dirty="0" smtClean="0">
                <a:solidFill>
                  <a:srgbClr val="595959"/>
                </a:solidFill>
              </a:rPr>
              <a:t> of </a:t>
            </a:r>
            <a:r>
              <a:rPr lang="it-IT" sz="1800" b="1" dirty="0" smtClean="0">
                <a:solidFill>
                  <a:srgbClr val="595959"/>
                </a:solidFill>
              </a:rPr>
              <a:t>x-/y-</a:t>
            </a:r>
            <a:r>
              <a:rPr lang="it-IT" sz="1800" b="1" dirty="0" err="1" smtClean="0">
                <a:solidFill>
                  <a:srgbClr val="595959"/>
                </a:solidFill>
              </a:rPr>
              <a:t>tics</a:t>
            </a:r>
            <a:r>
              <a:rPr lang="it-IT" sz="1800" b="1" dirty="0" smtClean="0">
                <a:solidFill>
                  <a:srgbClr val="595959"/>
                </a:solidFill>
              </a:rPr>
              <a:t> </a:t>
            </a:r>
            <a:r>
              <a:rPr lang="it-IT" sz="1800" dirty="0" smtClean="0">
                <a:solidFill>
                  <a:srgbClr val="595959"/>
                </a:solidFill>
              </a:rPr>
              <a:t>and the </a:t>
            </a:r>
            <a:r>
              <a:rPr lang="it-IT" sz="1800" dirty="0" err="1" smtClean="0">
                <a:solidFill>
                  <a:srgbClr val="595959"/>
                </a:solidFill>
              </a:rPr>
              <a:t>range</a:t>
            </a:r>
            <a:r>
              <a:rPr lang="it-IT" sz="1800" dirty="0" smtClean="0">
                <a:solidFill>
                  <a:srgbClr val="595959"/>
                </a:solidFill>
              </a:rPr>
              <a:t> of the </a:t>
            </a:r>
            <a:r>
              <a:rPr lang="it-IT" sz="1800" dirty="0" err="1" smtClean="0">
                <a:solidFill>
                  <a:srgbClr val="595959"/>
                </a:solidFill>
              </a:rPr>
              <a:t>axes</a:t>
            </a:r>
            <a:r>
              <a:rPr lang="it-IT" sz="1800" dirty="0" smtClean="0">
                <a:solidFill>
                  <a:srgbClr val="595959"/>
                </a:solidFill>
              </a:rPr>
              <a:t>.</a:t>
            </a:r>
            <a:endParaRPr lang="it-IT" sz="1800" dirty="0">
              <a:solidFill>
                <a:srgbClr val="595959"/>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35</a:t>
            </a:fld>
            <a:endParaRPr lang="en-US"/>
          </a:p>
        </p:txBody>
      </p:sp>
      <p:pic>
        <p:nvPicPr>
          <p:cNvPr id="6" name="Immagine 5" descr="Schermata 2015-04-03 alle 16.04.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680" y="2165672"/>
            <a:ext cx="6136639" cy="4201068"/>
          </a:xfrm>
          <a:prstGeom prst="rect">
            <a:avLst/>
          </a:prstGeom>
        </p:spPr>
      </p:pic>
      <p:pic>
        <p:nvPicPr>
          <p:cNvPr id="7" name="Immagine 6" descr="Schermata 2015-04-03 alle 16.04.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769" y="2165672"/>
            <a:ext cx="4856459" cy="4088461"/>
          </a:xfrm>
          <a:prstGeom prst="rect">
            <a:avLst/>
          </a:prstGeom>
        </p:spPr>
      </p:pic>
    </p:spTree>
    <p:extLst>
      <p:ext uri="{BB962C8B-B14F-4D97-AF65-F5344CB8AC3E}">
        <p14:creationId xmlns:p14="http://schemas.microsoft.com/office/powerpoint/2010/main" val="33090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Adding</a:t>
            </a:r>
            <a:r>
              <a:rPr lang="it-IT" dirty="0" smtClean="0"/>
              <a:t> </a:t>
            </a:r>
            <a:r>
              <a:rPr lang="it-IT" dirty="0" err="1" smtClean="0"/>
              <a:t>legend</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600" dirty="0" err="1"/>
              <a:t>Let's</a:t>
            </a:r>
            <a:r>
              <a:rPr lang="it-IT" sz="1600" dirty="0"/>
              <a:t> </a:t>
            </a:r>
            <a:r>
              <a:rPr lang="it-IT" sz="1600" dirty="0" err="1"/>
              <a:t>add</a:t>
            </a:r>
            <a:r>
              <a:rPr lang="it-IT" sz="1600" dirty="0"/>
              <a:t> a </a:t>
            </a:r>
            <a:r>
              <a:rPr lang="it-IT" sz="1600" b="1" dirty="0" err="1"/>
              <a:t>legend</a:t>
            </a:r>
            <a:r>
              <a:rPr lang="it-IT" sz="1600" dirty="0"/>
              <a:t> in the </a:t>
            </a:r>
            <a:r>
              <a:rPr lang="it-IT" sz="1600" dirty="0" err="1"/>
              <a:t>upper</a:t>
            </a:r>
            <a:r>
              <a:rPr lang="it-IT" sz="1600" dirty="0"/>
              <a:t> </a:t>
            </a:r>
            <a:r>
              <a:rPr lang="it-IT" sz="1600" dirty="0" err="1"/>
              <a:t>left</a:t>
            </a:r>
            <a:r>
              <a:rPr lang="it-IT" sz="1600" dirty="0"/>
              <a:t> corner. </a:t>
            </a:r>
            <a:r>
              <a:rPr lang="it-IT" sz="1600" dirty="0" err="1"/>
              <a:t>This</a:t>
            </a:r>
            <a:r>
              <a:rPr lang="it-IT" sz="1600" dirty="0"/>
              <a:t> </a:t>
            </a:r>
            <a:r>
              <a:rPr lang="it-IT" sz="1600" dirty="0" err="1"/>
              <a:t>only</a:t>
            </a:r>
            <a:r>
              <a:rPr lang="it-IT" sz="1600" dirty="0"/>
              <a:t> </a:t>
            </a:r>
            <a:r>
              <a:rPr lang="it-IT" sz="1600" dirty="0" err="1"/>
              <a:t>requires</a:t>
            </a:r>
            <a:r>
              <a:rPr lang="it-IT" sz="1600" dirty="0"/>
              <a:t> </a:t>
            </a:r>
            <a:r>
              <a:rPr lang="it-IT" sz="1600" dirty="0" err="1"/>
              <a:t>adding</a:t>
            </a:r>
            <a:r>
              <a:rPr lang="it-IT" sz="1600" dirty="0"/>
              <a:t> the keyword </a:t>
            </a:r>
            <a:r>
              <a:rPr lang="it-IT" sz="1600" dirty="0" err="1"/>
              <a:t>argument</a:t>
            </a:r>
            <a:r>
              <a:rPr lang="it-IT" sz="1600" dirty="0"/>
              <a:t> </a:t>
            </a:r>
            <a:r>
              <a:rPr lang="it-IT" sz="1600" b="1" dirty="0" err="1"/>
              <a:t>label</a:t>
            </a:r>
            <a:r>
              <a:rPr lang="it-IT" sz="1600" dirty="0"/>
              <a:t> (</a:t>
            </a:r>
            <a:r>
              <a:rPr lang="it-IT" sz="1600" dirty="0" err="1"/>
              <a:t>that</a:t>
            </a:r>
            <a:r>
              <a:rPr lang="it-IT" sz="1600" dirty="0"/>
              <a:t> </a:t>
            </a:r>
            <a:r>
              <a:rPr lang="it-IT" sz="1600" dirty="0" err="1"/>
              <a:t>will</a:t>
            </a:r>
            <a:r>
              <a:rPr lang="it-IT" sz="1600" dirty="0"/>
              <a:t> be </a:t>
            </a:r>
            <a:r>
              <a:rPr lang="it-IT" sz="1600" dirty="0" err="1"/>
              <a:t>used</a:t>
            </a:r>
            <a:r>
              <a:rPr lang="it-IT" sz="1600" dirty="0"/>
              <a:t> in the </a:t>
            </a:r>
            <a:r>
              <a:rPr lang="it-IT" sz="1600" dirty="0" err="1"/>
              <a:t>legend</a:t>
            </a:r>
            <a:r>
              <a:rPr lang="it-IT" sz="1600" dirty="0"/>
              <a:t> box) to the plot </a:t>
            </a:r>
            <a:r>
              <a:rPr lang="it-IT" sz="1600" dirty="0" err="1"/>
              <a:t>commands</a:t>
            </a:r>
            <a:r>
              <a:rPr lang="it-IT" sz="16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36</a:t>
            </a:fld>
            <a:endParaRPr lang="en-US"/>
          </a:p>
        </p:txBody>
      </p:sp>
      <p:pic>
        <p:nvPicPr>
          <p:cNvPr id="6" name="Immagine 5" descr="Schermata 2015-04-07 alle 23.19.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924" y="2134642"/>
            <a:ext cx="6174154" cy="4221707"/>
          </a:xfrm>
          <a:prstGeom prst="rect">
            <a:avLst/>
          </a:prstGeom>
        </p:spPr>
      </p:pic>
      <p:pic>
        <p:nvPicPr>
          <p:cNvPr id="7" name="Immagine 6" descr="Schermata 2015-04-07 alle 23.20.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24" y="2134642"/>
            <a:ext cx="6270248" cy="4221707"/>
          </a:xfrm>
          <a:prstGeom prst="rect">
            <a:avLst/>
          </a:prstGeom>
        </p:spPr>
      </p:pic>
    </p:spTree>
    <p:extLst>
      <p:ext uri="{BB962C8B-B14F-4D97-AF65-F5344CB8AC3E}">
        <p14:creationId xmlns:p14="http://schemas.microsoft.com/office/powerpoint/2010/main" val="143899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Plotting</a:t>
            </a:r>
            <a:r>
              <a:rPr lang="it-IT" dirty="0" smtClean="0"/>
              <a:t> </a:t>
            </a:r>
            <a:r>
              <a:rPr lang="it-IT" dirty="0" err="1"/>
              <a:t>functions</a:t>
            </a:r>
            <a:endParaRPr lang="it-IT" dirty="0"/>
          </a:p>
          <a:p>
            <a:endParaRPr lang="it-IT" dirty="0"/>
          </a:p>
          <a:p>
            <a:r>
              <a:rPr lang="it-IT" dirty="0" smtClean="0"/>
              <a:t>lo</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Suppose </a:t>
            </a:r>
            <a:r>
              <a:rPr lang="it-IT" sz="1800" dirty="0" err="1"/>
              <a:t>we</a:t>
            </a:r>
            <a:r>
              <a:rPr lang="it-IT" sz="1800" dirty="0"/>
              <a:t> </a:t>
            </a:r>
            <a:r>
              <a:rPr lang="it-IT" sz="1800" dirty="0" err="1"/>
              <a:t>want</a:t>
            </a:r>
            <a:r>
              <a:rPr lang="it-IT" sz="1800" dirty="0"/>
              <a:t> to </a:t>
            </a:r>
            <a:r>
              <a:rPr lang="it-IT" sz="1800" dirty="0" err="1" smtClean="0"/>
              <a:t>analyze</a:t>
            </a:r>
            <a:r>
              <a:rPr lang="it-IT" sz="1800" dirty="0" smtClean="0"/>
              <a:t> </a:t>
            </a:r>
            <a:r>
              <a:rPr lang="it-IT" sz="1800" dirty="0"/>
              <a:t>a </a:t>
            </a:r>
            <a:r>
              <a:rPr lang="it-IT" sz="1800" dirty="0" err="1"/>
              <a:t>function</a:t>
            </a:r>
            <a:r>
              <a:rPr lang="it-IT" sz="1800" dirty="0"/>
              <a:t> for some </a:t>
            </a:r>
            <a:r>
              <a:rPr lang="it-IT" sz="1800" dirty="0" err="1"/>
              <a:t>values</a:t>
            </a:r>
            <a:r>
              <a:rPr lang="it-IT" sz="1800" dirty="0"/>
              <a:t> of </a:t>
            </a:r>
            <a:r>
              <a:rPr lang="it-IT" sz="1800" dirty="0" smtClean="0"/>
              <a:t>x. </a:t>
            </a:r>
            <a:r>
              <a:rPr lang="it-IT" sz="1800" dirty="0" err="1"/>
              <a:t>As</a:t>
            </a:r>
            <a:r>
              <a:rPr lang="it-IT" sz="1800" dirty="0"/>
              <a:t> </a:t>
            </a:r>
            <a:r>
              <a:rPr lang="it-IT" sz="1800" dirty="0" smtClean="0"/>
              <a:t>an </a:t>
            </a:r>
            <a:r>
              <a:rPr lang="it-IT" sz="1800" dirty="0" err="1" smtClean="0"/>
              <a:t>example</a:t>
            </a:r>
            <a:r>
              <a:rPr lang="it-IT" sz="1800" dirty="0" smtClean="0"/>
              <a:t>:</a:t>
            </a:r>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r>
              <a:rPr lang="it-IT" sz="1800" dirty="0"/>
              <a:t>How do </a:t>
            </a:r>
            <a:r>
              <a:rPr lang="it-IT" sz="1800" dirty="0" err="1"/>
              <a:t>we</a:t>
            </a:r>
            <a:r>
              <a:rPr lang="it-IT" sz="1800" dirty="0"/>
              <a:t> plot </a:t>
            </a:r>
            <a:r>
              <a:rPr lang="it-IT" sz="1800" dirty="0" err="1"/>
              <a:t>this</a:t>
            </a:r>
            <a:r>
              <a:rPr lang="it-IT" sz="1800" dirty="0"/>
              <a:t>? </a:t>
            </a:r>
            <a:r>
              <a:rPr lang="it-IT" sz="1800" dirty="0" err="1"/>
              <a:t>Numpy</a:t>
            </a:r>
            <a:r>
              <a:rPr lang="it-IT" sz="1800" dirty="0"/>
              <a:t> </a:t>
            </a:r>
            <a:r>
              <a:rPr lang="it-IT" sz="1800" dirty="0" err="1"/>
              <a:t>contains</a:t>
            </a:r>
            <a:r>
              <a:rPr lang="it-IT" sz="1800" dirty="0"/>
              <a:t> </a:t>
            </a:r>
            <a:r>
              <a:rPr lang="it-IT" sz="1800" dirty="0" err="1"/>
              <a:t>two</a:t>
            </a:r>
            <a:r>
              <a:rPr lang="it-IT" sz="1800" dirty="0"/>
              <a:t> </a:t>
            </a:r>
            <a:r>
              <a:rPr lang="it-IT" sz="1800" dirty="0" err="1"/>
              <a:t>functions</a:t>
            </a:r>
            <a:r>
              <a:rPr lang="it-IT" sz="1800" dirty="0"/>
              <a:t> </a:t>
            </a:r>
            <a:r>
              <a:rPr lang="it-IT" sz="1800" dirty="0" err="1"/>
              <a:t>we</a:t>
            </a:r>
            <a:r>
              <a:rPr lang="it-IT" sz="1800" dirty="0"/>
              <a:t> </a:t>
            </a:r>
            <a:r>
              <a:rPr lang="it-IT" sz="1800" dirty="0" err="1"/>
              <a:t>will</a:t>
            </a:r>
            <a:r>
              <a:rPr lang="it-IT" sz="1800" dirty="0"/>
              <a:t> </a:t>
            </a:r>
            <a:r>
              <a:rPr lang="it-IT" sz="1800" dirty="0" smtClean="0"/>
              <a:t>be </a:t>
            </a:r>
            <a:r>
              <a:rPr lang="it-IT" sz="1800" dirty="0" err="1" smtClean="0"/>
              <a:t>using</a:t>
            </a:r>
            <a:r>
              <a:rPr lang="it-IT" sz="1800" dirty="0"/>
              <a:t>, </a:t>
            </a:r>
            <a:r>
              <a:rPr lang="it-IT" sz="1800" dirty="0" err="1"/>
              <a:t>called</a:t>
            </a:r>
            <a:r>
              <a:rPr lang="it-IT" sz="1800" dirty="0"/>
              <a:t> </a:t>
            </a:r>
            <a:r>
              <a:rPr lang="it-IT" sz="1800" b="1" dirty="0" err="1"/>
              <a:t>arange</a:t>
            </a:r>
            <a:r>
              <a:rPr lang="it-IT" sz="1800" dirty="0"/>
              <a:t> and </a:t>
            </a:r>
            <a:r>
              <a:rPr lang="it-IT" sz="1800" b="1" dirty="0" err="1"/>
              <a:t>linspace</a:t>
            </a:r>
            <a:r>
              <a:rPr lang="it-IT" sz="1800" dirty="0"/>
              <a:t>. </a:t>
            </a:r>
            <a:r>
              <a:rPr lang="it-IT" sz="1800" dirty="0" err="1"/>
              <a:t>Let</a:t>
            </a:r>
            <a:r>
              <a:rPr lang="it-IT" sz="1800" dirty="0"/>
              <a:t> </a:t>
            </a:r>
            <a:r>
              <a:rPr lang="it-IT" sz="1800" dirty="0" err="1"/>
              <a:t>us</a:t>
            </a:r>
            <a:r>
              <a:rPr lang="it-IT" sz="1800" dirty="0"/>
              <a:t> </a:t>
            </a:r>
            <a:r>
              <a:rPr lang="it-IT" sz="1800" dirty="0" err="1"/>
              <a:t>begin</a:t>
            </a:r>
            <a:r>
              <a:rPr lang="it-IT" sz="1800" dirty="0"/>
              <a:t> with </a:t>
            </a:r>
            <a:r>
              <a:rPr lang="it-IT" sz="1800" b="1" dirty="0" err="1"/>
              <a:t>arange</a:t>
            </a:r>
            <a:r>
              <a:rPr lang="it-IT" sz="1800" dirty="0"/>
              <a:t>. </a:t>
            </a:r>
            <a:r>
              <a:rPr lang="it-IT" sz="1800" dirty="0" smtClean="0"/>
              <a:t>For the </a:t>
            </a:r>
            <a:r>
              <a:rPr lang="it-IT" sz="1800" dirty="0" err="1"/>
              <a:t>purpose</a:t>
            </a:r>
            <a:r>
              <a:rPr lang="it-IT" sz="1800" dirty="0"/>
              <a:t> </a:t>
            </a:r>
            <a:r>
              <a:rPr lang="it-IT" sz="1800" dirty="0" err="1"/>
              <a:t>here</a:t>
            </a:r>
            <a:r>
              <a:rPr lang="it-IT" sz="1800" dirty="0"/>
              <a:t> </a:t>
            </a:r>
            <a:r>
              <a:rPr lang="it-IT" sz="1800" dirty="0" err="1"/>
              <a:t>it</a:t>
            </a:r>
            <a:r>
              <a:rPr lang="it-IT" sz="1800" dirty="0"/>
              <a:t> </a:t>
            </a:r>
            <a:r>
              <a:rPr lang="it-IT" sz="1800" dirty="0" err="1"/>
              <a:t>has</a:t>
            </a:r>
            <a:r>
              <a:rPr lang="it-IT" sz="1800" dirty="0"/>
              <a:t> the </a:t>
            </a:r>
            <a:r>
              <a:rPr lang="it-IT" sz="1800" dirty="0" err="1"/>
              <a:t>following</a:t>
            </a:r>
            <a:r>
              <a:rPr lang="it-IT" sz="1800" dirty="0"/>
              <a:t> </a:t>
            </a:r>
            <a:r>
              <a:rPr lang="it-IT" sz="1800" dirty="0" err="1"/>
              <a:t>syntax</a:t>
            </a:r>
            <a:r>
              <a:rPr lang="it-IT" sz="1800" dirty="0" smtClean="0"/>
              <a:t>:</a:t>
            </a:r>
          </a:p>
          <a:p>
            <a:pPr marL="0" indent="0" algn="ctr">
              <a:spcBef>
                <a:spcPts val="800"/>
              </a:spcBef>
              <a:spcAft>
                <a:spcPts val="800"/>
              </a:spcAft>
              <a:buNone/>
            </a:pPr>
            <a:r>
              <a:rPr lang="it-IT" sz="1800" b="1" dirty="0" err="1">
                <a:latin typeface="Courier New"/>
                <a:cs typeface="Courier New"/>
              </a:rPr>
              <a:t>numpy.arange</a:t>
            </a:r>
            <a:r>
              <a:rPr lang="it-IT" sz="1800" b="1" dirty="0">
                <a:latin typeface="Courier New"/>
                <a:cs typeface="Courier New"/>
              </a:rPr>
              <a:t>(</a:t>
            </a:r>
            <a:r>
              <a:rPr lang="it-IT" sz="1800" b="1" dirty="0" err="1">
                <a:latin typeface="Courier New"/>
                <a:cs typeface="Courier New"/>
              </a:rPr>
              <a:t>start,stop,step</a:t>
            </a:r>
            <a:r>
              <a:rPr lang="it-IT" sz="1800" b="1" dirty="0" smtClean="0">
                <a:latin typeface="Courier New"/>
                <a:cs typeface="Courier New"/>
              </a:rPr>
              <a:t>)</a:t>
            </a:r>
          </a:p>
          <a:p>
            <a:pPr algn="just">
              <a:spcBef>
                <a:spcPts val="800"/>
              </a:spcBef>
              <a:spcAft>
                <a:spcPts val="800"/>
              </a:spcAft>
            </a:pPr>
            <a:r>
              <a:rPr lang="it-IT" sz="1800" dirty="0" err="1"/>
              <a:t>It</a:t>
            </a:r>
            <a:r>
              <a:rPr lang="it-IT" sz="1800" dirty="0"/>
              <a:t> </a:t>
            </a:r>
            <a:r>
              <a:rPr lang="it-IT" sz="1800" dirty="0" err="1"/>
              <a:t>returns</a:t>
            </a:r>
            <a:r>
              <a:rPr lang="it-IT" sz="1800" dirty="0"/>
              <a:t> an </a:t>
            </a:r>
            <a:r>
              <a:rPr lang="it-IT" sz="1800" dirty="0" err="1"/>
              <a:t>object</a:t>
            </a:r>
            <a:r>
              <a:rPr lang="it-IT" sz="1800" dirty="0"/>
              <a:t> with </a:t>
            </a:r>
            <a:r>
              <a:rPr lang="it-IT" sz="1800" dirty="0" err="1"/>
              <a:t>evenly</a:t>
            </a:r>
            <a:r>
              <a:rPr lang="it-IT" sz="1800" dirty="0"/>
              <a:t> </a:t>
            </a:r>
            <a:r>
              <a:rPr lang="it-IT" sz="1800" dirty="0" err="1"/>
              <a:t>spaced</a:t>
            </a:r>
            <a:r>
              <a:rPr lang="it-IT" sz="1800" dirty="0"/>
              <a:t> </a:t>
            </a:r>
            <a:r>
              <a:rPr lang="it-IT" sz="1800" dirty="0" err="1"/>
              <a:t>points</a:t>
            </a:r>
            <a:r>
              <a:rPr lang="it-IT" sz="1800" dirty="0"/>
              <a:t> </a:t>
            </a:r>
            <a:r>
              <a:rPr lang="it-IT" sz="1800" dirty="0" err="1"/>
              <a:t>between</a:t>
            </a:r>
            <a:r>
              <a:rPr lang="it-IT" sz="1800" dirty="0"/>
              <a:t> </a:t>
            </a:r>
            <a:r>
              <a:rPr lang="it-IT" sz="1800" b="1" dirty="0"/>
              <a:t>start</a:t>
            </a:r>
            <a:r>
              <a:rPr lang="it-IT" sz="1800" dirty="0"/>
              <a:t> </a:t>
            </a:r>
            <a:r>
              <a:rPr lang="it-IT" sz="1800" dirty="0" smtClean="0"/>
              <a:t>and </a:t>
            </a:r>
            <a:r>
              <a:rPr lang="it-IT" sz="1800" b="1" dirty="0" smtClean="0"/>
              <a:t>stop</a:t>
            </a:r>
            <a:r>
              <a:rPr lang="it-IT" sz="1800" dirty="0" smtClean="0"/>
              <a:t> </a:t>
            </a:r>
            <a:r>
              <a:rPr lang="it-IT" sz="1800" dirty="0"/>
              <a:t>with </a:t>
            </a:r>
            <a:r>
              <a:rPr lang="it-IT" sz="1800" dirty="0" err="1"/>
              <a:t>stepsize</a:t>
            </a:r>
            <a:r>
              <a:rPr lang="it-IT" sz="1800" dirty="0"/>
              <a:t> </a:t>
            </a:r>
            <a:r>
              <a:rPr lang="it-IT" sz="1800" b="1" dirty="0" err="1"/>
              <a:t>step</a:t>
            </a:r>
            <a:r>
              <a:rPr lang="it-IT" sz="1800" dirty="0"/>
              <a:t> . </a:t>
            </a:r>
            <a:r>
              <a:rPr lang="it-IT" sz="1800" dirty="0" err="1"/>
              <a:t>These</a:t>
            </a:r>
            <a:r>
              <a:rPr lang="it-IT" sz="1800" dirty="0"/>
              <a:t> </a:t>
            </a:r>
            <a:r>
              <a:rPr lang="it-IT" sz="1800" dirty="0" err="1"/>
              <a:t>will</a:t>
            </a:r>
            <a:r>
              <a:rPr lang="it-IT" sz="1800" dirty="0"/>
              <a:t> </a:t>
            </a:r>
            <a:r>
              <a:rPr lang="it-IT" sz="1800" dirty="0" err="1"/>
              <a:t>then</a:t>
            </a:r>
            <a:r>
              <a:rPr lang="it-IT" sz="1800" dirty="0"/>
              <a:t> be the x-</a:t>
            </a:r>
            <a:r>
              <a:rPr lang="it-IT" sz="1800" dirty="0" err="1"/>
              <a:t>values</a:t>
            </a:r>
            <a:r>
              <a:rPr lang="it-IT" sz="1800" dirty="0"/>
              <a:t> for </a:t>
            </a:r>
            <a:r>
              <a:rPr lang="it-IT" sz="1800" dirty="0" err="1" smtClean="0"/>
              <a:t>which</a:t>
            </a:r>
            <a:r>
              <a:rPr lang="it-IT" sz="1800" dirty="0" smtClean="0"/>
              <a:t> </a:t>
            </a:r>
            <a:r>
              <a:rPr lang="it-IT" sz="1800" dirty="0" err="1" smtClean="0"/>
              <a:t>we</a:t>
            </a:r>
            <a:r>
              <a:rPr lang="it-IT" sz="1800" dirty="0" smtClean="0"/>
              <a:t> </a:t>
            </a:r>
            <a:r>
              <a:rPr lang="it-IT" sz="1800" dirty="0"/>
              <a:t>plot the </a:t>
            </a:r>
            <a:r>
              <a:rPr lang="it-IT" sz="1800" dirty="0" err="1"/>
              <a:t>function</a:t>
            </a:r>
            <a:r>
              <a:rPr lang="it-IT" sz="1800" dirty="0" smtClean="0"/>
              <a:t>.</a:t>
            </a:r>
          </a:p>
          <a:p>
            <a:pPr algn="just">
              <a:spcBef>
                <a:spcPts val="800"/>
              </a:spcBef>
              <a:spcAft>
                <a:spcPts val="800"/>
              </a:spcAft>
            </a:pPr>
            <a:r>
              <a:rPr lang="it-IT" sz="1800" dirty="0" smtClean="0"/>
              <a:t>The </a:t>
            </a:r>
            <a:r>
              <a:rPr lang="it-IT" sz="1800" b="1" dirty="0" err="1" smtClean="0"/>
              <a:t>numpy</a:t>
            </a:r>
            <a:r>
              <a:rPr lang="it-IT" sz="1800" dirty="0" smtClean="0"/>
              <a:t> </a:t>
            </a:r>
            <a:r>
              <a:rPr lang="it-IT" sz="1800" dirty="0" err="1" smtClean="0"/>
              <a:t>module</a:t>
            </a:r>
            <a:r>
              <a:rPr lang="it-IT" sz="1800" dirty="0" smtClean="0"/>
              <a:t> </a:t>
            </a:r>
            <a:r>
              <a:rPr lang="it-IT" sz="1800" dirty="0" err="1" smtClean="0"/>
              <a:t>will</a:t>
            </a:r>
            <a:r>
              <a:rPr lang="it-IT" sz="1800" dirty="0" smtClean="0"/>
              <a:t> be </a:t>
            </a:r>
            <a:r>
              <a:rPr lang="it-IT" sz="1800" dirty="0" err="1" smtClean="0"/>
              <a:t>studied</a:t>
            </a:r>
            <a:r>
              <a:rPr lang="it-IT" sz="1800" dirty="0" smtClean="0"/>
              <a:t> in the </a:t>
            </a:r>
            <a:r>
              <a:rPr lang="it-IT" sz="1800" dirty="0" err="1" smtClean="0"/>
              <a:t>next</a:t>
            </a:r>
            <a:r>
              <a:rPr lang="it-IT" sz="1800" dirty="0" smtClean="0"/>
              <a:t> </a:t>
            </a:r>
            <a:r>
              <a:rPr lang="it-IT" sz="1800" dirty="0" err="1" smtClean="0"/>
              <a:t>lecture</a:t>
            </a:r>
            <a:r>
              <a:rPr lang="it-IT" sz="1800" dirty="0" smtClean="0"/>
              <a:t>. </a:t>
            </a:r>
            <a:r>
              <a:rPr lang="it-IT" sz="1800" dirty="0" err="1" smtClean="0"/>
              <a:t>However</a:t>
            </a:r>
            <a:r>
              <a:rPr lang="it-IT" sz="1800" dirty="0"/>
              <a:t> </a:t>
            </a:r>
            <a:r>
              <a:rPr lang="it-IT" sz="1800" dirty="0" err="1" smtClean="0"/>
              <a:t>today</a:t>
            </a:r>
            <a:r>
              <a:rPr lang="it-IT" sz="1800" dirty="0" smtClean="0"/>
              <a:t> </a:t>
            </a:r>
            <a:r>
              <a:rPr lang="it-IT" sz="1800" dirty="0" err="1" smtClean="0"/>
              <a:t>we</a:t>
            </a:r>
            <a:r>
              <a:rPr lang="it-IT" sz="1800" dirty="0" smtClean="0"/>
              <a:t> </a:t>
            </a:r>
            <a:r>
              <a:rPr lang="it-IT" sz="1800" dirty="0" err="1" smtClean="0"/>
              <a:t>will</a:t>
            </a:r>
            <a:r>
              <a:rPr lang="it-IT" sz="1800" dirty="0" smtClean="0"/>
              <a:t> </a:t>
            </a:r>
            <a:r>
              <a:rPr lang="it-IT" sz="1800" dirty="0" err="1" smtClean="0"/>
              <a:t>see</a:t>
            </a:r>
            <a:r>
              <a:rPr lang="it-IT" sz="1800" dirty="0" smtClean="0"/>
              <a:t> the </a:t>
            </a:r>
            <a:r>
              <a:rPr lang="it-IT" sz="1800" dirty="0" err="1" smtClean="0"/>
              <a:t>strictly</a:t>
            </a:r>
            <a:r>
              <a:rPr lang="it-IT" sz="1800" dirty="0" smtClean="0"/>
              <a:t> </a:t>
            </a:r>
            <a:r>
              <a:rPr lang="it-IT" sz="1800" dirty="0" err="1" smtClean="0"/>
              <a:t>necessary</a:t>
            </a:r>
            <a:r>
              <a:rPr lang="it-IT" sz="1800" dirty="0" smtClean="0"/>
              <a:t> </a:t>
            </a:r>
            <a:r>
              <a:rPr lang="it-IT" sz="1800" dirty="0" err="1" smtClean="0"/>
              <a:t>features</a:t>
            </a:r>
            <a:r>
              <a:rPr lang="it-IT" sz="1800" dirty="0" smtClean="0"/>
              <a:t> to use </a:t>
            </a:r>
            <a:r>
              <a:rPr lang="it-IT" sz="1800" dirty="0" err="1" smtClean="0"/>
              <a:t>numpy</a:t>
            </a:r>
            <a:r>
              <a:rPr lang="it-IT" sz="1800" dirty="0" smtClean="0"/>
              <a:t> with the </a:t>
            </a:r>
            <a:r>
              <a:rPr lang="it-IT" sz="1800" b="1" dirty="0" err="1" smtClean="0"/>
              <a:t>PyPlot</a:t>
            </a:r>
            <a:r>
              <a:rPr lang="it-IT" sz="1800" dirty="0" smtClean="0"/>
              <a:t> </a:t>
            </a:r>
            <a:r>
              <a:rPr lang="it-IT" sz="1800" dirty="0" err="1" smtClean="0"/>
              <a:t>module</a:t>
            </a:r>
            <a:r>
              <a:rPr lang="it-IT" sz="1800" dirty="0" smtClean="0"/>
              <a:t>.</a:t>
            </a:r>
            <a:endParaRPr lang="it-IT" sz="1800" dirty="0"/>
          </a:p>
          <a:p>
            <a:pPr algn="just">
              <a:spcBef>
                <a:spcPts val="800"/>
              </a:spcBef>
              <a:spcAft>
                <a:spcPts val="800"/>
              </a:spcAft>
            </a:pPr>
            <a:endParaRPr lang="it-IT" sz="1800" dirty="0"/>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37</a:t>
            </a:fld>
            <a:endParaRPr lang="en-US"/>
          </a:p>
        </p:txBody>
      </p:sp>
      <p:pic>
        <p:nvPicPr>
          <p:cNvPr id="6" name="Immagin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39" y="2058377"/>
            <a:ext cx="6172200" cy="533400"/>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a:t>Plotting</a:t>
            </a:r>
            <a:r>
              <a:rPr lang="it-IT" dirty="0"/>
              <a:t> </a:t>
            </a:r>
            <a:r>
              <a:rPr lang="it-IT" dirty="0" err="1" smtClean="0"/>
              <a:t>functions</a:t>
            </a:r>
            <a:r>
              <a:rPr lang="it-IT" dirty="0"/>
              <a:t> </a:t>
            </a:r>
            <a:r>
              <a:rPr lang="it-IT" dirty="0" smtClean="0"/>
              <a:t>(2)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solidFill>
                  <a:srgbClr val="595959"/>
                </a:solidFill>
              </a:rPr>
              <a:t>The script </a:t>
            </a:r>
            <a:r>
              <a:rPr lang="it-IT" sz="1800" dirty="0" err="1" smtClean="0">
                <a:solidFill>
                  <a:srgbClr val="595959"/>
                </a:solidFill>
              </a:rPr>
              <a:t>plotting</a:t>
            </a:r>
            <a:r>
              <a:rPr lang="it-IT" sz="1800" dirty="0" smtClean="0">
                <a:solidFill>
                  <a:srgbClr val="595959"/>
                </a:solidFill>
              </a:rPr>
              <a:t> the </a:t>
            </a:r>
            <a:r>
              <a:rPr lang="it-IT" sz="1800" dirty="0" err="1" smtClean="0">
                <a:solidFill>
                  <a:srgbClr val="595959"/>
                </a:solidFill>
              </a:rPr>
              <a:t>previous</a:t>
            </a:r>
            <a:r>
              <a:rPr lang="it-IT" sz="1800" dirty="0" smtClean="0">
                <a:solidFill>
                  <a:srgbClr val="595959"/>
                </a:solidFill>
              </a:rPr>
              <a:t> </a:t>
            </a:r>
            <a:r>
              <a:rPr lang="it-IT" sz="1800" dirty="0" err="1" smtClean="0">
                <a:solidFill>
                  <a:srgbClr val="595959"/>
                </a:solidFill>
              </a:rPr>
              <a:t>function</a:t>
            </a:r>
            <a:r>
              <a:rPr lang="it-IT" sz="1800" dirty="0" smtClean="0">
                <a:solidFill>
                  <a:srgbClr val="595959"/>
                </a:solidFill>
              </a:rPr>
              <a:t> </a:t>
            </a:r>
            <a:r>
              <a:rPr lang="it-IT" sz="1800" dirty="0" err="1" smtClean="0">
                <a:solidFill>
                  <a:srgbClr val="595959"/>
                </a:solidFill>
              </a:rPr>
              <a:t>using</a:t>
            </a:r>
            <a:r>
              <a:rPr lang="it-IT" sz="1800" dirty="0" smtClean="0">
                <a:solidFill>
                  <a:srgbClr val="595959"/>
                </a:solidFill>
              </a:rPr>
              <a:t> </a:t>
            </a:r>
            <a:r>
              <a:rPr lang="it-IT" sz="1800" dirty="0" err="1" smtClean="0">
                <a:solidFill>
                  <a:srgbClr val="595959"/>
                </a:solidFill>
              </a:rPr>
              <a:t>numpy</a:t>
            </a:r>
            <a:r>
              <a:rPr lang="it-IT" sz="1800" dirty="0" smtClean="0">
                <a:solidFill>
                  <a:srgbClr val="595959"/>
                </a:solidFill>
              </a:rPr>
              <a:t> array </a:t>
            </a:r>
            <a:r>
              <a:rPr lang="it-IT" sz="1800" dirty="0" err="1" smtClean="0">
                <a:solidFill>
                  <a:srgbClr val="595959"/>
                </a:solidFill>
              </a:rPr>
              <a:t>is</a:t>
            </a:r>
            <a:r>
              <a:rPr lang="it-IT" sz="1800" dirty="0" smtClean="0">
                <a:solidFill>
                  <a:srgbClr val="595959"/>
                </a:solidFill>
              </a:rPr>
              <a:t> the </a:t>
            </a:r>
            <a:r>
              <a:rPr lang="it-IT" sz="1800" dirty="0" err="1" smtClean="0">
                <a:solidFill>
                  <a:srgbClr val="595959"/>
                </a:solidFill>
              </a:rPr>
              <a:t>following</a:t>
            </a:r>
            <a:r>
              <a:rPr lang="it-IT" sz="1800" dirty="0" smtClean="0">
                <a:solidFill>
                  <a:srgbClr val="595959"/>
                </a:solidFill>
              </a:rPr>
              <a:t>:</a:t>
            </a:r>
            <a:endParaRPr lang="it-IT" sz="1800" dirty="0">
              <a:solidFill>
                <a:srgbClr val="595959"/>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38</a:t>
            </a:fld>
            <a:endParaRPr lang="en-US"/>
          </a:p>
        </p:txBody>
      </p:sp>
      <p:pic>
        <p:nvPicPr>
          <p:cNvPr id="6" name="Picture 3"/>
          <p:cNvPicPr>
            <a:picLocks noChangeAspect="1" noChangeArrowheads="1"/>
          </p:cNvPicPr>
          <p:nvPr/>
        </p:nvPicPr>
        <p:blipFill>
          <a:blip r:embed="rId2" cstate="print"/>
          <a:srcRect/>
          <a:stretch>
            <a:fillRect/>
          </a:stretch>
        </p:blipFill>
        <p:spPr bwMode="auto">
          <a:xfrm>
            <a:off x="1930534" y="1899429"/>
            <a:ext cx="5474542" cy="4456921"/>
          </a:xfrm>
          <a:prstGeom prst="rect">
            <a:avLst/>
          </a:prstGeom>
          <a:noFill/>
        </p:spPr>
      </p:pic>
      <p:pic>
        <p:nvPicPr>
          <p:cNvPr id="8" name="Immagine 7" descr="Schermata 2015-04-01 alle 21.26.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115" y="1960031"/>
            <a:ext cx="4949769" cy="4155647"/>
          </a:xfrm>
          <a:prstGeom prst="rect">
            <a:avLst/>
          </a:prstGeom>
        </p:spPr>
      </p:pic>
    </p:spTree>
    <p:extLst>
      <p:ext uri="{BB962C8B-B14F-4D97-AF65-F5344CB8AC3E}">
        <p14:creationId xmlns:p14="http://schemas.microsoft.com/office/powerpoint/2010/main" val="176525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Without</a:t>
            </a:r>
            <a:r>
              <a:rPr lang="it-IT" dirty="0" smtClean="0"/>
              <a:t> </a:t>
            </a:r>
            <a:r>
              <a:rPr lang="it-IT" dirty="0" err="1" smtClean="0"/>
              <a:t>numpy</a:t>
            </a:r>
            <a:r>
              <a:rPr lang="it-IT" dirty="0" smtClean="0"/>
              <a:t>…</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Without</a:t>
            </a:r>
            <a:r>
              <a:rPr lang="it-IT" sz="1800" dirty="0" smtClean="0"/>
              <a:t> </a:t>
            </a:r>
            <a:r>
              <a:rPr lang="it-IT" sz="1800" dirty="0" err="1" smtClean="0"/>
              <a:t>numpy</a:t>
            </a:r>
            <a:r>
              <a:rPr lang="it-IT" sz="1800" dirty="0" smtClean="0"/>
              <a:t> </a:t>
            </a:r>
            <a:r>
              <a:rPr lang="it-IT" sz="1800" dirty="0" err="1" smtClean="0"/>
              <a:t>is</a:t>
            </a:r>
            <a:r>
              <a:rPr lang="it-IT" sz="1800" dirty="0"/>
              <a:t> </a:t>
            </a:r>
            <a:r>
              <a:rPr lang="it-IT" sz="1800" dirty="0" err="1" smtClean="0"/>
              <a:t>it</a:t>
            </a:r>
            <a:r>
              <a:rPr lang="it-IT" sz="1800" dirty="0" smtClean="0"/>
              <a:t> </a:t>
            </a:r>
            <a:r>
              <a:rPr lang="it-IT" sz="1800" dirty="0" err="1" smtClean="0"/>
              <a:t>still</a:t>
            </a:r>
            <a:r>
              <a:rPr lang="it-IT" sz="1800" dirty="0" smtClean="0"/>
              <a:t> </a:t>
            </a:r>
            <a:r>
              <a:rPr lang="it-IT" sz="1800" dirty="0" err="1" smtClean="0"/>
              <a:t>possible</a:t>
            </a:r>
            <a:r>
              <a:rPr lang="it-IT" sz="1800" dirty="0" smtClean="0"/>
              <a:t> to produce the </a:t>
            </a:r>
            <a:r>
              <a:rPr lang="it-IT" sz="1800" dirty="0" err="1" smtClean="0"/>
              <a:t>same</a:t>
            </a:r>
            <a:r>
              <a:rPr lang="it-IT" sz="1800" dirty="0" smtClean="0"/>
              <a:t> plot </a:t>
            </a:r>
            <a:r>
              <a:rPr lang="it-IT" sz="1800" dirty="0" err="1" smtClean="0"/>
              <a:t>as</a:t>
            </a:r>
            <a:r>
              <a:rPr lang="it-IT" sz="1800" dirty="0" smtClean="0"/>
              <a:t> </a:t>
            </a:r>
            <a:r>
              <a:rPr lang="it-IT" sz="1800" dirty="0" err="1" smtClean="0"/>
              <a:t>before</a:t>
            </a:r>
            <a:r>
              <a:rPr lang="it-IT" sz="1800" dirty="0" smtClean="0"/>
              <a:t> </a:t>
            </a:r>
            <a:r>
              <a:rPr lang="it-IT" sz="1800" dirty="0" err="1" smtClean="0"/>
              <a:t>but</a:t>
            </a:r>
            <a:r>
              <a:rPr lang="it-IT" sz="1800" dirty="0" smtClean="0"/>
              <a:t>:</a:t>
            </a:r>
          </a:p>
          <a:p>
            <a:pPr lvl="1" algn="just">
              <a:spcBef>
                <a:spcPts val="0"/>
              </a:spcBef>
              <a:spcAft>
                <a:spcPts val="800"/>
              </a:spcAft>
            </a:pPr>
            <a:r>
              <a:rPr lang="it-IT" sz="1600" dirty="0" smtClean="0"/>
              <a:t>Note </a:t>
            </a:r>
            <a:r>
              <a:rPr lang="it-IT" sz="1600" dirty="0" err="1" smtClean="0"/>
              <a:t>that</a:t>
            </a:r>
            <a:r>
              <a:rPr lang="it-IT" sz="1600" dirty="0" smtClean="0"/>
              <a:t> </a:t>
            </a:r>
            <a:r>
              <a:rPr lang="it-IT" sz="1600" dirty="0" err="1" smtClean="0"/>
              <a:t>range</a:t>
            </a:r>
            <a:r>
              <a:rPr lang="it-IT" sz="1600" dirty="0" smtClean="0"/>
              <a:t> can </a:t>
            </a:r>
            <a:r>
              <a:rPr lang="it-IT" sz="1600" dirty="0" err="1" smtClean="0"/>
              <a:t>not</a:t>
            </a:r>
            <a:r>
              <a:rPr lang="it-IT" sz="1600" dirty="0" smtClean="0"/>
              <a:t> be </a:t>
            </a:r>
            <a:r>
              <a:rPr lang="it-IT" sz="1600" dirty="0" err="1" smtClean="0"/>
              <a:t>used</a:t>
            </a:r>
            <a:r>
              <a:rPr lang="it-IT" sz="1600" dirty="0" smtClean="0"/>
              <a:t> to </a:t>
            </a:r>
            <a:r>
              <a:rPr lang="it-IT" sz="1600" dirty="0" err="1" smtClean="0"/>
              <a:t>build</a:t>
            </a:r>
            <a:r>
              <a:rPr lang="it-IT" sz="1600" dirty="0" smtClean="0"/>
              <a:t> </a:t>
            </a:r>
            <a:r>
              <a:rPr lang="it-IT" sz="1600" dirty="0" err="1" smtClean="0"/>
              <a:t>xvals</a:t>
            </a:r>
            <a:r>
              <a:rPr lang="it-IT" sz="1600" dirty="0" smtClean="0"/>
              <a:t> (</a:t>
            </a:r>
            <a:r>
              <a:rPr lang="it-IT" sz="1600" dirty="0" err="1" smtClean="0"/>
              <a:t>only</a:t>
            </a:r>
            <a:r>
              <a:rPr lang="it-IT" sz="1600" dirty="0" smtClean="0"/>
              <a:t> </a:t>
            </a:r>
            <a:r>
              <a:rPr lang="it-IT" sz="1600" dirty="0" err="1" smtClean="0"/>
              <a:t>integer</a:t>
            </a:r>
            <a:r>
              <a:rPr lang="it-IT" sz="1600" dirty="0" smtClean="0"/>
              <a:t> start, end and </a:t>
            </a:r>
            <a:r>
              <a:rPr lang="it-IT" sz="1600" dirty="0" err="1" smtClean="0"/>
              <a:t>stepsize</a:t>
            </a:r>
            <a:r>
              <a:rPr lang="it-IT" sz="1600" dirty="0" smtClean="0"/>
              <a:t>);</a:t>
            </a:r>
          </a:p>
          <a:p>
            <a:pPr lvl="1" algn="just">
              <a:spcBef>
                <a:spcPts val="0"/>
              </a:spcBef>
              <a:spcAft>
                <a:spcPts val="800"/>
              </a:spcAft>
            </a:pPr>
            <a:r>
              <a:rPr lang="it-IT" sz="1600" b="1" dirty="0" smtClean="0"/>
              <a:t>We </a:t>
            </a:r>
            <a:r>
              <a:rPr lang="it-IT" sz="1600" b="1" dirty="0" err="1" smtClean="0"/>
              <a:t>have</a:t>
            </a:r>
            <a:r>
              <a:rPr lang="it-IT" sz="1600" b="1" dirty="0" smtClean="0"/>
              <a:t> to </a:t>
            </a:r>
            <a:r>
              <a:rPr lang="it-IT" sz="1600" b="1" dirty="0" err="1" smtClean="0"/>
              <a:t>calculate</a:t>
            </a:r>
            <a:r>
              <a:rPr lang="it-IT" sz="1600" b="1" dirty="0" smtClean="0"/>
              <a:t> </a:t>
            </a:r>
            <a:r>
              <a:rPr lang="it-IT" sz="1600" b="1" dirty="0" err="1" smtClean="0"/>
              <a:t>explicitly</a:t>
            </a:r>
            <a:r>
              <a:rPr lang="it-IT" sz="1600" b="1" dirty="0" smtClean="0"/>
              <a:t> the y-</a:t>
            </a:r>
            <a:r>
              <a:rPr lang="it-IT" sz="1600" b="1" dirty="0" err="1" smtClean="0"/>
              <a:t>value</a:t>
            </a:r>
            <a:r>
              <a:rPr lang="it-IT" sz="1600" b="1" dirty="0" smtClean="0"/>
              <a:t> for </a:t>
            </a:r>
            <a:r>
              <a:rPr lang="it-IT" sz="1600" b="1" dirty="0" err="1" smtClean="0"/>
              <a:t>each</a:t>
            </a:r>
            <a:r>
              <a:rPr lang="it-IT" sz="1600" b="1" dirty="0" smtClean="0"/>
              <a:t> x-val!!!!</a:t>
            </a:r>
            <a:endParaRPr lang="it-IT" sz="1600" b="1"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39</a:t>
            </a:fld>
            <a:endParaRPr lang="en-US"/>
          </a:p>
        </p:txBody>
      </p:sp>
      <p:pic>
        <p:nvPicPr>
          <p:cNvPr id="6" name="Immagine 5" descr="Schermata 2015-04-01 alle 21.42.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47" y="2563499"/>
            <a:ext cx="7513629" cy="3792851"/>
          </a:xfrm>
          <a:prstGeom prst="rect">
            <a:avLst/>
          </a:prstGeom>
        </p:spPr>
      </p:pic>
      <p:pic>
        <p:nvPicPr>
          <p:cNvPr id="7" name="Immagine 6" descr="Schermata 2015-04-01 alle 21.44.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308" y="2592951"/>
            <a:ext cx="4455200" cy="3763399"/>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Output on screen</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The </a:t>
            </a:r>
            <a:r>
              <a:rPr lang="it-IT" sz="1800" dirty="0" err="1"/>
              <a:t>simplest</a:t>
            </a:r>
            <a:r>
              <a:rPr lang="it-IT" sz="1800" dirty="0"/>
              <a:t> way to produce output </a:t>
            </a:r>
            <a:r>
              <a:rPr lang="it-IT" sz="1800" dirty="0" err="1"/>
              <a:t>is</a:t>
            </a:r>
            <a:r>
              <a:rPr lang="it-IT" sz="1800" dirty="0"/>
              <a:t> </a:t>
            </a:r>
            <a:r>
              <a:rPr lang="it-IT" sz="1800" dirty="0" smtClean="0"/>
              <a:t>by </a:t>
            </a:r>
            <a:r>
              <a:rPr lang="it-IT" sz="1800" dirty="0" err="1" smtClean="0"/>
              <a:t>using</a:t>
            </a:r>
            <a:r>
              <a:rPr lang="it-IT" sz="1800" dirty="0" smtClean="0"/>
              <a:t> the:</a:t>
            </a:r>
          </a:p>
          <a:p>
            <a:pPr marL="0" indent="0" algn="ctr">
              <a:spcBef>
                <a:spcPts val="800"/>
              </a:spcBef>
              <a:spcAft>
                <a:spcPts val="800"/>
              </a:spcAft>
              <a:buNone/>
            </a:pPr>
            <a:r>
              <a:rPr lang="it-IT" sz="1800" b="1" dirty="0" err="1" smtClean="0">
                <a:solidFill>
                  <a:srgbClr val="002060"/>
                </a:solidFill>
                <a:latin typeface="Courier New"/>
                <a:cs typeface="Courier New"/>
              </a:rPr>
              <a:t>print</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objects</a:t>
            </a:r>
            <a:r>
              <a:rPr lang="it-IT" sz="1800" b="1" dirty="0">
                <a:solidFill>
                  <a:srgbClr val="002060"/>
                </a:solidFill>
                <a:latin typeface="Courier New"/>
                <a:cs typeface="Courier New"/>
              </a:rPr>
              <a:t>, </a:t>
            </a:r>
            <a:r>
              <a:rPr lang="it-IT" sz="1800" b="1" dirty="0" err="1">
                <a:solidFill>
                  <a:srgbClr val="002060"/>
                </a:solidFill>
                <a:latin typeface="Courier New"/>
                <a:cs typeface="Courier New"/>
              </a:rPr>
              <a:t>sep</a:t>
            </a:r>
            <a:r>
              <a:rPr lang="it-IT" sz="1800" b="1" dirty="0" smtClean="0">
                <a:solidFill>
                  <a:srgbClr val="002060"/>
                </a:solidFill>
                <a:latin typeface="Courier New"/>
                <a:cs typeface="Courier New"/>
              </a:rPr>
              <a:t>=‘,', </a:t>
            </a:r>
            <a:r>
              <a:rPr lang="it-IT" sz="1800" b="1" dirty="0">
                <a:solidFill>
                  <a:srgbClr val="002060"/>
                </a:solidFill>
                <a:latin typeface="Courier New"/>
                <a:cs typeface="Courier New"/>
              </a:rPr>
              <a:t>end='\n', file=</a:t>
            </a:r>
            <a:r>
              <a:rPr lang="it-IT" sz="1800" b="1" dirty="0" err="1" smtClean="0">
                <a:solidFill>
                  <a:srgbClr val="002060"/>
                </a:solidFill>
                <a:latin typeface="Courier New"/>
                <a:cs typeface="Courier New"/>
              </a:rPr>
              <a:t>sys.stdout</a:t>
            </a:r>
            <a:r>
              <a:rPr lang="it-IT" sz="1800" b="1" dirty="0">
                <a:solidFill>
                  <a:srgbClr val="002060"/>
                </a:solidFill>
                <a:latin typeface="Courier New"/>
                <a:cs typeface="Courier New"/>
              </a:rPr>
              <a:t>)</a:t>
            </a:r>
            <a:endParaRPr lang="it-IT" sz="1800" b="1" dirty="0" smtClean="0">
              <a:solidFill>
                <a:srgbClr val="002060"/>
              </a:solidFill>
              <a:latin typeface="Courier New"/>
              <a:cs typeface="Courier New"/>
            </a:endParaRPr>
          </a:p>
          <a:p>
            <a:pPr algn="just">
              <a:spcBef>
                <a:spcPts val="800"/>
              </a:spcBef>
              <a:spcAft>
                <a:spcPts val="800"/>
              </a:spcAft>
            </a:pPr>
            <a:r>
              <a:rPr lang="it-IT" sz="1800" dirty="0" smtClean="0"/>
              <a:t>statement </a:t>
            </a:r>
            <a:r>
              <a:rPr lang="it-IT" sz="1800" dirty="0" err="1" smtClean="0"/>
              <a:t>where</a:t>
            </a:r>
            <a:r>
              <a:rPr lang="it-IT" sz="1800" dirty="0" smtClean="0"/>
              <a:t> </a:t>
            </a:r>
            <a:r>
              <a:rPr lang="it-IT" sz="1800" dirty="0" err="1"/>
              <a:t>you</a:t>
            </a:r>
            <a:r>
              <a:rPr lang="it-IT" sz="1800" dirty="0"/>
              <a:t> can pass </a:t>
            </a:r>
            <a:r>
              <a:rPr lang="it-IT" sz="1800" b="1" i="1" dirty="0"/>
              <a:t>zero or more </a:t>
            </a:r>
            <a:r>
              <a:rPr lang="it-IT" sz="1800" b="1" i="1" dirty="0" err="1"/>
              <a:t>expressions</a:t>
            </a:r>
            <a:r>
              <a:rPr lang="it-IT" sz="1800" b="1" i="1" dirty="0"/>
              <a:t>, </a:t>
            </a:r>
            <a:r>
              <a:rPr lang="it-IT" sz="1800" b="1" i="1" dirty="0" err="1"/>
              <a:t>separated</a:t>
            </a:r>
            <a:r>
              <a:rPr lang="it-IT" sz="1800" b="1" i="1" dirty="0"/>
              <a:t> by </a:t>
            </a:r>
            <a:r>
              <a:rPr lang="it-IT" sz="1800" b="1" i="1" dirty="0" err="1"/>
              <a:t>commas</a:t>
            </a:r>
            <a:r>
              <a:rPr lang="it-IT" sz="1800" dirty="0"/>
              <a:t>. This </a:t>
            </a:r>
            <a:r>
              <a:rPr lang="it-IT" sz="1800" dirty="0" err="1"/>
              <a:t>function</a:t>
            </a:r>
            <a:r>
              <a:rPr lang="it-IT" sz="1800" dirty="0"/>
              <a:t> </a:t>
            </a:r>
            <a:r>
              <a:rPr lang="it-IT" sz="1800" dirty="0" err="1"/>
              <a:t>converts</a:t>
            </a:r>
            <a:r>
              <a:rPr lang="it-IT" sz="1800" dirty="0"/>
              <a:t> the </a:t>
            </a:r>
            <a:r>
              <a:rPr lang="it-IT" sz="1800" dirty="0" err="1"/>
              <a:t>expressions</a:t>
            </a:r>
            <a:r>
              <a:rPr lang="it-IT" sz="1800" dirty="0"/>
              <a:t> </a:t>
            </a:r>
            <a:r>
              <a:rPr lang="it-IT" sz="1800" dirty="0" err="1"/>
              <a:t>you</a:t>
            </a:r>
            <a:r>
              <a:rPr lang="it-IT" sz="1800" dirty="0"/>
              <a:t> pass </a:t>
            </a:r>
            <a:r>
              <a:rPr lang="it-IT" sz="1800" dirty="0" err="1"/>
              <a:t>it</a:t>
            </a:r>
            <a:r>
              <a:rPr lang="it-IT" sz="1800" dirty="0"/>
              <a:t> to a </a:t>
            </a:r>
            <a:r>
              <a:rPr lang="it-IT" sz="1800" dirty="0" err="1"/>
              <a:t>string</a:t>
            </a:r>
            <a:r>
              <a:rPr lang="it-IT" sz="1800" dirty="0"/>
              <a:t> and </a:t>
            </a:r>
            <a:r>
              <a:rPr lang="it-IT" sz="1800" dirty="0" err="1"/>
              <a:t>writes</a:t>
            </a:r>
            <a:r>
              <a:rPr lang="it-IT" sz="1800" dirty="0"/>
              <a:t> the </a:t>
            </a:r>
            <a:r>
              <a:rPr lang="it-IT" sz="1800" dirty="0" err="1"/>
              <a:t>result</a:t>
            </a:r>
            <a:r>
              <a:rPr lang="it-IT" sz="1800" dirty="0"/>
              <a:t> to standard output </a:t>
            </a:r>
            <a:r>
              <a:rPr lang="it-IT" sz="1800" dirty="0" err="1"/>
              <a:t>as</a:t>
            </a:r>
            <a:r>
              <a:rPr lang="it-IT" sz="1800" dirty="0"/>
              <a:t> </a:t>
            </a:r>
            <a:r>
              <a:rPr lang="it-IT" sz="1800" dirty="0" err="1"/>
              <a:t>follows</a:t>
            </a:r>
            <a:r>
              <a:rPr lang="it-IT" sz="1800" dirty="0" smtClean="0"/>
              <a:t>:</a:t>
            </a:r>
            <a:endParaRPr lang="it-IT" sz="1800" dirty="0"/>
          </a:p>
          <a:p>
            <a:pPr marL="538163" indent="0" algn="just">
              <a:spcBef>
                <a:spcPts val="800"/>
              </a:spcBef>
              <a:spcAft>
                <a:spcPts val="800"/>
              </a:spcAft>
              <a:buNone/>
            </a:pPr>
            <a:r>
              <a:rPr lang="it-IT" sz="1700" b="1" dirty="0" err="1" smtClean="0">
                <a:latin typeface="Courier New"/>
                <a:cs typeface="Courier New"/>
              </a:rPr>
              <a:t>print</a:t>
            </a:r>
            <a:r>
              <a:rPr lang="it-IT" sz="1700" b="1" dirty="0" smtClean="0">
                <a:latin typeface="Courier New"/>
                <a:cs typeface="Courier New"/>
              </a:rPr>
              <a:t> </a:t>
            </a:r>
            <a:r>
              <a:rPr lang="it-IT" sz="1700" b="1" dirty="0">
                <a:latin typeface="Courier New"/>
                <a:cs typeface="Courier New"/>
              </a:rPr>
              <a:t>"</a:t>
            </a:r>
            <a:r>
              <a:rPr lang="it-IT" sz="1700" b="1" dirty="0" err="1">
                <a:latin typeface="Courier New"/>
                <a:cs typeface="Courier New"/>
              </a:rPr>
              <a:t>Python</a:t>
            </a:r>
            <a:r>
              <a:rPr lang="it-IT" sz="1700" b="1" dirty="0">
                <a:latin typeface="Courier New"/>
                <a:cs typeface="Courier New"/>
              </a:rPr>
              <a:t> </a:t>
            </a:r>
            <a:r>
              <a:rPr lang="it-IT" sz="1700" b="1" dirty="0" err="1">
                <a:latin typeface="Courier New"/>
                <a:cs typeface="Courier New"/>
              </a:rPr>
              <a:t>is</a:t>
            </a:r>
            <a:r>
              <a:rPr lang="it-IT" sz="1700" b="1" dirty="0">
                <a:latin typeface="Courier New"/>
                <a:cs typeface="Courier New"/>
              </a:rPr>
              <a:t> </a:t>
            </a:r>
            <a:r>
              <a:rPr lang="it-IT" sz="1700" b="1" dirty="0" err="1">
                <a:latin typeface="Courier New"/>
                <a:cs typeface="Courier New"/>
              </a:rPr>
              <a:t>really</a:t>
            </a:r>
            <a:r>
              <a:rPr lang="it-IT" sz="1700" b="1" dirty="0">
                <a:latin typeface="Courier New"/>
                <a:cs typeface="Courier New"/>
              </a:rPr>
              <a:t> a </a:t>
            </a:r>
            <a:r>
              <a:rPr lang="it-IT" sz="1700" b="1" dirty="0" err="1">
                <a:latin typeface="Courier New"/>
                <a:cs typeface="Courier New"/>
              </a:rPr>
              <a:t>great</a:t>
            </a:r>
            <a:r>
              <a:rPr lang="it-IT" sz="1700" b="1" dirty="0">
                <a:latin typeface="Courier New"/>
                <a:cs typeface="Courier New"/>
              </a:rPr>
              <a:t> </a:t>
            </a:r>
            <a:r>
              <a:rPr lang="it-IT" sz="1700" b="1" dirty="0" err="1">
                <a:latin typeface="Courier New"/>
                <a:cs typeface="Courier New"/>
              </a:rPr>
              <a:t>language</a:t>
            </a:r>
            <a:r>
              <a:rPr lang="it-IT" sz="1700" b="1" dirty="0">
                <a:latin typeface="Courier New"/>
                <a:cs typeface="Courier New"/>
              </a:rPr>
              <a:t>,", "</a:t>
            </a:r>
            <a:r>
              <a:rPr lang="it-IT" sz="1700" b="1" dirty="0" err="1">
                <a:latin typeface="Courier New"/>
                <a:cs typeface="Courier New"/>
              </a:rPr>
              <a:t>isn't</a:t>
            </a:r>
            <a:r>
              <a:rPr lang="it-IT" sz="1700" b="1" dirty="0">
                <a:latin typeface="Courier New"/>
                <a:cs typeface="Courier New"/>
              </a:rPr>
              <a:t> </a:t>
            </a:r>
            <a:r>
              <a:rPr lang="it-IT" sz="1700" b="1" dirty="0" err="1">
                <a:latin typeface="Courier New"/>
                <a:cs typeface="Courier New"/>
              </a:rPr>
              <a:t>it</a:t>
            </a:r>
            <a:r>
              <a:rPr lang="it-IT" sz="1700" b="1" dirty="0" smtClean="0">
                <a:latin typeface="Courier New"/>
                <a:cs typeface="Courier New"/>
              </a:rPr>
              <a:t>?”</a:t>
            </a:r>
            <a:endParaRPr lang="it-IT" sz="1700" b="1" dirty="0">
              <a:latin typeface="Courier New"/>
              <a:cs typeface="Courier New"/>
            </a:endParaRPr>
          </a:p>
          <a:p>
            <a:pPr algn="just">
              <a:spcBef>
                <a:spcPts val="800"/>
              </a:spcBef>
              <a:spcAft>
                <a:spcPts val="800"/>
              </a:spcAft>
            </a:pPr>
            <a:r>
              <a:rPr lang="it-IT" sz="1800" dirty="0"/>
              <a:t>This </a:t>
            </a:r>
            <a:r>
              <a:rPr lang="it-IT" sz="1800" dirty="0" err="1"/>
              <a:t>would</a:t>
            </a:r>
            <a:r>
              <a:rPr lang="it-IT" sz="1800" dirty="0"/>
              <a:t> produce </a:t>
            </a:r>
            <a:r>
              <a:rPr lang="it-IT" sz="1800" dirty="0" err="1"/>
              <a:t>following</a:t>
            </a:r>
            <a:r>
              <a:rPr lang="it-IT" sz="1800" dirty="0"/>
              <a:t> </a:t>
            </a:r>
            <a:r>
              <a:rPr lang="it-IT" sz="1800" dirty="0" err="1"/>
              <a:t>result</a:t>
            </a:r>
            <a:r>
              <a:rPr lang="it-IT" sz="1800" dirty="0"/>
              <a:t> on </a:t>
            </a:r>
            <a:r>
              <a:rPr lang="it-IT" sz="1800" dirty="0" err="1"/>
              <a:t>your</a:t>
            </a:r>
            <a:r>
              <a:rPr lang="it-IT" sz="1800" dirty="0"/>
              <a:t> standard screen</a:t>
            </a:r>
            <a:r>
              <a:rPr lang="it-IT" sz="1800" dirty="0" smtClean="0"/>
              <a:t>:</a:t>
            </a:r>
            <a:endParaRPr lang="it-IT" sz="1800" dirty="0"/>
          </a:p>
          <a:p>
            <a:pPr marL="0" indent="0" algn="just">
              <a:spcBef>
                <a:spcPts val="800"/>
              </a:spcBef>
              <a:spcAft>
                <a:spcPts val="800"/>
              </a:spcAft>
              <a:buNone/>
            </a:pPr>
            <a:r>
              <a:rPr lang="it-IT" sz="1800" dirty="0"/>
              <a:t>	</a:t>
            </a:r>
            <a:r>
              <a:rPr lang="it-IT" sz="1800" b="1" dirty="0" err="1">
                <a:latin typeface="Courier New"/>
                <a:cs typeface="Courier New"/>
              </a:rPr>
              <a:t>Python</a:t>
            </a:r>
            <a:r>
              <a:rPr lang="it-IT" sz="1800" b="1" dirty="0">
                <a:latin typeface="Courier New"/>
                <a:cs typeface="Courier New"/>
              </a:rPr>
              <a:t> </a:t>
            </a:r>
            <a:r>
              <a:rPr lang="it-IT" sz="1800" b="1" dirty="0" err="1">
                <a:latin typeface="Courier New"/>
                <a:cs typeface="Courier New"/>
              </a:rPr>
              <a:t>is</a:t>
            </a:r>
            <a:r>
              <a:rPr lang="it-IT" sz="1800" b="1" dirty="0">
                <a:latin typeface="Courier New"/>
                <a:cs typeface="Courier New"/>
              </a:rPr>
              <a:t> </a:t>
            </a:r>
            <a:r>
              <a:rPr lang="it-IT" sz="1800" b="1" dirty="0" err="1">
                <a:latin typeface="Courier New"/>
                <a:cs typeface="Courier New"/>
              </a:rPr>
              <a:t>really</a:t>
            </a:r>
            <a:r>
              <a:rPr lang="it-IT" sz="1800" b="1" dirty="0">
                <a:latin typeface="Courier New"/>
                <a:cs typeface="Courier New"/>
              </a:rPr>
              <a:t> a </a:t>
            </a:r>
            <a:r>
              <a:rPr lang="it-IT" sz="1800" b="1" dirty="0" err="1">
                <a:latin typeface="Courier New"/>
                <a:cs typeface="Courier New"/>
              </a:rPr>
              <a:t>great</a:t>
            </a:r>
            <a:r>
              <a:rPr lang="it-IT" sz="1800" b="1" dirty="0">
                <a:latin typeface="Courier New"/>
                <a:cs typeface="Courier New"/>
              </a:rPr>
              <a:t> </a:t>
            </a:r>
            <a:r>
              <a:rPr lang="it-IT" sz="1800" b="1" dirty="0" err="1">
                <a:latin typeface="Courier New"/>
                <a:cs typeface="Courier New"/>
              </a:rPr>
              <a:t>language</a:t>
            </a:r>
            <a:r>
              <a:rPr lang="it-IT" sz="1800" b="1" dirty="0">
                <a:latin typeface="Courier New"/>
                <a:cs typeface="Courier New"/>
              </a:rPr>
              <a:t>, </a:t>
            </a:r>
            <a:r>
              <a:rPr lang="it-IT" sz="1800" b="1" dirty="0" err="1">
                <a:latin typeface="Courier New"/>
                <a:cs typeface="Courier New"/>
              </a:rPr>
              <a:t>isn't</a:t>
            </a:r>
            <a:r>
              <a:rPr lang="it-IT" sz="1800" b="1" dirty="0">
                <a:latin typeface="Courier New"/>
                <a:cs typeface="Courier New"/>
              </a:rPr>
              <a:t> </a:t>
            </a:r>
            <a:r>
              <a:rPr lang="it-IT" sz="1800" b="1" dirty="0" err="1">
                <a:latin typeface="Courier New"/>
                <a:cs typeface="Courier New"/>
              </a:rPr>
              <a:t>it</a:t>
            </a:r>
            <a:r>
              <a:rPr lang="it-IT" sz="1800" b="1" dirty="0" smtClean="0">
                <a:latin typeface="Courier New"/>
                <a:cs typeface="Courier New"/>
              </a:rPr>
              <a:t>?</a:t>
            </a:r>
          </a:p>
          <a:p>
            <a:pPr algn="just">
              <a:spcBef>
                <a:spcPts val="800"/>
              </a:spcBef>
              <a:spcAft>
                <a:spcPts val="800"/>
              </a:spcAft>
            </a:pPr>
            <a:r>
              <a:rPr lang="it-IT" sz="1800" dirty="0" err="1"/>
              <a:t>All</a:t>
            </a:r>
            <a:r>
              <a:rPr lang="it-IT" sz="1800" dirty="0"/>
              <a:t> non-keyword </a:t>
            </a:r>
            <a:r>
              <a:rPr lang="it-IT" sz="1800" dirty="0" err="1"/>
              <a:t>arguments</a:t>
            </a:r>
            <a:r>
              <a:rPr lang="it-IT" sz="1800" dirty="0"/>
              <a:t> are </a:t>
            </a:r>
            <a:r>
              <a:rPr lang="it-IT" sz="1800" dirty="0" err="1"/>
              <a:t>converted</a:t>
            </a:r>
            <a:r>
              <a:rPr lang="it-IT" sz="1800" dirty="0"/>
              <a:t> to </a:t>
            </a:r>
            <a:r>
              <a:rPr lang="it-IT" sz="1800" dirty="0" err="1"/>
              <a:t>strings</a:t>
            </a:r>
            <a:r>
              <a:rPr lang="it-IT" sz="1800" dirty="0"/>
              <a:t> </a:t>
            </a:r>
            <a:r>
              <a:rPr lang="it-IT" sz="1800" dirty="0" err="1"/>
              <a:t>like</a:t>
            </a:r>
            <a:r>
              <a:rPr lang="it-IT" sz="1800" dirty="0"/>
              <a:t> </a:t>
            </a:r>
            <a:r>
              <a:rPr lang="it-IT" sz="1800" b="1" dirty="0">
                <a:latin typeface="Courier New"/>
                <a:cs typeface="Courier New"/>
              </a:rPr>
              <a:t>str()</a:t>
            </a:r>
            <a:r>
              <a:rPr lang="it-IT" sz="1800" dirty="0"/>
              <a:t> </a:t>
            </a:r>
            <a:r>
              <a:rPr lang="it-IT" sz="1800" dirty="0" err="1"/>
              <a:t>does</a:t>
            </a:r>
            <a:r>
              <a:rPr lang="it-IT" sz="1800" dirty="0"/>
              <a:t> and </a:t>
            </a:r>
            <a:r>
              <a:rPr lang="it-IT" sz="1800" dirty="0" err="1"/>
              <a:t>written</a:t>
            </a:r>
            <a:r>
              <a:rPr lang="it-IT" sz="1800" dirty="0"/>
              <a:t> to the </a:t>
            </a:r>
            <a:r>
              <a:rPr lang="it-IT" sz="1800" dirty="0" err="1"/>
              <a:t>stream</a:t>
            </a:r>
            <a:r>
              <a:rPr lang="it-IT" sz="1800" dirty="0"/>
              <a:t>, </a:t>
            </a:r>
            <a:r>
              <a:rPr lang="it-IT" sz="1800" dirty="0" err="1"/>
              <a:t>separated</a:t>
            </a:r>
            <a:r>
              <a:rPr lang="it-IT" sz="1800" dirty="0"/>
              <a:t> by </a:t>
            </a:r>
            <a:r>
              <a:rPr lang="it-IT" sz="1800" b="1" dirty="0" err="1"/>
              <a:t>sep</a:t>
            </a:r>
            <a:r>
              <a:rPr lang="it-IT" sz="1800" dirty="0"/>
              <a:t> and </a:t>
            </a:r>
            <a:r>
              <a:rPr lang="it-IT" sz="1800" dirty="0" err="1"/>
              <a:t>followed</a:t>
            </a:r>
            <a:r>
              <a:rPr lang="it-IT" sz="1800" dirty="0"/>
              <a:t> by </a:t>
            </a:r>
            <a:r>
              <a:rPr lang="it-IT" sz="1800" b="1" dirty="0"/>
              <a:t>end</a:t>
            </a:r>
            <a:r>
              <a:rPr lang="it-IT" sz="1800" dirty="0" smtClean="0"/>
              <a:t>.</a:t>
            </a:r>
          </a:p>
          <a:p>
            <a:pPr algn="just">
              <a:spcBef>
                <a:spcPts val="800"/>
              </a:spcBef>
              <a:spcAft>
                <a:spcPts val="800"/>
              </a:spcAft>
            </a:pPr>
            <a:r>
              <a:rPr lang="it-IT" sz="1800" dirty="0" err="1" smtClean="0"/>
              <a:t>Both</a:t>
            </a:r>
            <a:r>
              <a:rPr lang="it-IT" sz="1800" dirty="0" smtClean="0"/>
              <a:t> </a:t>
            </a:r>
            <a:r>
              <a:rPr lang="it-IT" sz="1800" b="1" dirty="0" err="1"/>
              <a:t>sep</a:t>
            </a:r>
            <a:r>
              <a:rPr lang="it-IT" sz="1800" dirty="0"/>
              <a:t> and </a:t>
            </a:r>
            <a:r>
              <a:rPr lang="it-IT" sz="1800" b="1" dirty="0"/>
              <a:t>end</a:t>
            </a:r>
            <a:r>
              <a:rPr lang="it-IT" sz="1800" dirty="0"/>
              <a:t> must be </a:t>
            </a:r>
            <a:r>
              <a:rPr lang="it-IT" sz="1800" dirty="0" err="1"/>
              <a:t>strings</a:t>
            </a:r>
            <a:r>
              <a:rPr lang="it-IT" sz="1800" dirty="0"/>
              <a:t>; </a:t>
            </a:r>
            <a:r>
              <a:rPr lang="it-IT" sz="1800" dirty="0" err="1"/>
              <a:t>they</a:t>
            </a:r>
            <a:r>
              <a:rPr lang="it-IT" sz="1800" dirty="0"/>
              <a:t> can </a:t>
            </a:r>
            <a:r>
              <a:rPr lang="it-IT" sz="1800" dirty="0" err="1"/>
              <a:t>also</a:t>
            </a:r>
            <a:r>
              <a:rPr lang="it-IT" sz="1800" dirty="0"/>
              <a:t> be None, </a:t>
            </a:r>
            <a:r>
              <a:rPr lang="it-IT" sz="1800" dirty="0" err="1"/>
              <a:t>which</a:t>
            </a:r>
            <a:r>
              <a:rPr lang="it-IT" sz="1800" dirty="0"/>
              <a:t> </a:t>
            </a:r>
            <a:r>
              <a:rPr lang="it-IT" sz="1800" dirty="0" err="1"/>
              <a:t>means</a:t>
            </a:r>
            <a:r>
              <a:rPr lang="it-IT" sz="1800" dirty="0"/>
              <a:t> to use the default </a:t>
            </a:r>
            <a:r>
              <a:rPr lang="it-IT" sz="1800" dirty="0" err="1"/>
              <a:t>values</a:t>
            </a:r>
            <a:r>
              <a:rPr lang="it-IT" sz="1800" dirty="0"/>
              <a:t>. If no </a:t>
            </a:r>
            <a:r>
              <a:rPr lang="it-IT" sz="1800" dirty="0" err="1"/>
              <a:t>objects</a:t>
            </a:r>
            <a:r>
              <a:rPr lang="it-IT" sz="1800" dirty="0"/>
              <a:t> are </a:t>
            </a:r>
            <a:r>
              <a:rPr lang="it-IT" sz="1800" dirty="0" err="1"/>
              <a:t>given</a:t>
            </a:r>
            <a:r>
              <a:rPr lang="it-IT" sz="1800" dirty="0"/>
              <a:t>, </a:t>
            </a:r>
            <a:r>
              <a:rPr lang="it-IT" sz="1800" b="1" dirty="0"/>
              <a:t>print()</a:t>
            </a:r>
            <a:r>
              <a:rPr lang="it-IT" sz="1800" dirty="0"/>
              <a:t> </a:t>
            </a:r>
            <a:r>
              <a:rPr lang="it-IT" sz="1800" dirty="0" err="1"/>
              <a:t>will</a:t>
            </a:r>
            <a:r>
              <a:rPr lang="it-IT" sz="1800" dirty="0"/>
              <a:t> just </a:t>
            </a:r>
            <a:r>
              <a:rPr lang="it-IT" sz="1800" dirty="0" err="1"/>
              <a:t>write</a:t>
            </a:r>
            <a:r>
              <a:rPr lang="it-IT" sz="1800" dirty="0"/>
              <a:t> end</a:t>
            </a:r>
            <a:r>
              <a:rPr lang="it-IT" sz="1800" dirty="0" smtClean="0"/>
              <a:t>.</a:t>
            </a:r>
            <a:endParaRPr lang="it-IT" sz="1800" dirty="0"/>
          </a:p>
          <a:p>
            <a:pPr algn="just">
              <a:spcBef>
                <a:spcPts val="800"/>
              </a:spcBef>
              <a:spcAft>
                <a:spcPts val="800"/>
              </a:spcAft>
            </a:pP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Other</a:t>
            </a:r>
            <a:r>
              <a:rPr lang="it-IT" dirty="0" smtClean="0"/>
              <a:t> </a:t>
            </a:r>
            <a:r>
              <a:rPr lang="it-IT" dirty="0" err="1" smtClean="0"/>
              <a:t>functions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We can </a:t>
            </a:r>
            <a:r>
              <a:rPr lang="it-IT" sz="1800" dirty="0" err="1" smtClean="0"/>
              <a:t>aslo</a:t>
            </a:r>
            <a:r>
              <a:rPr lang="it-IT" sz="1800" dirty="0" smtClean="0"/>
              <a:t> plot </a:t>
            </a:r>
            <a:r>
              <a:rPr lang="it-IT" sz="1800" dirty="0" err="1" smtClean="0"/>
              <a:t>serveral</a:t>
            </a:r>
            <a:r>
              <a:rPr lang="it-IT" sz="1800" dirty="0" smtClean="0"/>
              <a:t> </a:t>
            </a:r>
            <a:r>
              <a:rPr lang="it-IT" sz="1800" dirty="0" err="1" smtClean="0"/>
              <a:t>functions</a:t>
            </a:r>
            <a:r>
              <a:rPr lang="it-IT" sz="1800" dirty="0" smtClean="0"/>
              <a:t> with </a:t>
            </a:r>
            <a:r>
              <a:rPr lang="it-IT" sz="1800" dirty="0" err="1" smtClean="0"/>
              <a:t>numpy</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40</a:t>
            </a:fld>
            <a:endParaRPr lang="en-US"/>
          </a:p>
        </p:txBody>
      </p:sp>
      <p:pic>
        <p:nvPicPr>
          <p:cNvPr id="6" name="Picture 3"/>
          <p:cNvPicPr>
            <a:picLocks noChangeAspect="1" noChangeArrowheads="1"/>
          </p:cNvPicPr>
          <p:nvPr/>
        </p:nvPicPr>
        <p:blipFill>
          <a:blip r:embed="rId2" cstate="print"/>
          <a:srcRect/>
          <a:stretch>
            <a:fillRect/>
          </a:stretch>
        </p:blipFill>
        <p:spPr bwMode="auto">
          <a:xfrm>
            <a:off x="646723" y="1857358"/>
            <a:ext cx="7915031" cy="4381761"/>
          </a:xfrm>
          <a:prstGeom prst="rect">
            <a:avLst/>
          </a:prstGeom>
          <a:noFill/>
        </p:spPr>
      </p:pic>
      <p:pic>
        <p:nvPicPr>
          <p:cNvPr id="7" name="Immagine 6" descr="Schermata 2015-04-01 alle 21.53.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882" y="1962914"/>
            <a:ext cx="4820195" cy="4050458"/>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Slightly</a:t>
            </a:r>
            <a:r>
              <a:rPr lang="it-IT" dirty="0" smtClean="0"/>
              <a:t> </a:t>
            </a:r>
            <a:r>
              <a:rPr lang="it-IT" dirty="0" err="1" smtClean="0"/>
              <a:t>different</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We </a:t>
            </a:r>
            <a:r>
              <a:rPr lang="it-IT" sz="1800" dirty="0" err="1"/>
              <a:t>have</a:t>
            </a:r>
            <a:r>
              <a:rPr lang="it-IT" sz="1800" dirty="0"/>
              <a:t> </a:t>
            </a:r>
            <a:r>
              <a:rPr lang="it-IT" sz="1800" dirty="0" err="1"/>
              <a:t>created</a:t>
            </a:r>
            <a:r>
              <a:rPr lang="it-IT" sz="1800" dirty="0"/>
              <a:t> plots by </a:t>
            </a:r>
            <a:r>
              <a:rPr lang="it-IT" sz="1800" dirty="0" err="1"/>
              <a:t>using</a:t>
            </a:r>
            <a:r>
              <a:rPr lang="it-IT" sz="1800" dirty="0"/>
              <a:t> the </a:t>
            </a:r>
            <a:r>
              <a:rPr lang="it-IT" sz="1800" b="1" dirty="0" err="1"/>
              <a:t>arange</a:t>
            </a:r>
            <a:r>
              <a:rPr lang="it-IT" sz="1800" dirty="0"/>
              <a:t> </a:t>
            </a:r>
            <a:r>
              <a:rPr lang="it-IT" sz="1800" dirty="0" err="1"/>
              <a:t>function</a:t>
            </a:r>
            <a:r>
              <a:rPr lang="it-IT" sz="1800" dirty="0"/>
              <a:t> in </a:t>
            </a:r>
            <a:r>
              <a:rPr lang="it-IT" sz="1800" dirty="0" err="1" smtClean="0"/>
              <a:t>numpy</a:t>
            </a:r>
            <a:r>
              <a:rPr lang="it-IT" sz="1800" dirty="0" smtClean="0"/>
              <a:t>. This </a:t>
            </a:r>
            <a:r>
              <a:rPr lang="it-IT" sz="1800" dirty="0" err="1"/>
              <a:t>function</a:t>
            </a:r>
            <a:r>
              <a:rPr lang="it-IT" sz="1800" dirty="0"/>
              <a:t> </a:t>
            </a:r>
            <a:r>
              <a:rPr lang="it-IT" sz="1800" dirty="0" err="1"/>
              <a:t>gave</a:t>
            </a:r>
            <a:r>
              <a:rPr lang="it-IT" sz="1800" dirty="0"/>
              <a:t> </a:t>
            </a:r>
            <a:r>
              <a:rPr lang="it-IT" sz="1800" dirty="0" err="1"/>
              <a:t>us</a:t>
            </a:r>
            <a:r>
              <a:rPr lang="it-IT" sz="1800" dirty="0"/>
              <a:t> the x-</a:t>
            </a:r>
            <a:r>
              <a:rPr lang="it-IT" sz="1800" dirty="0" err="1"/>
              <a:t>values</a:t>
            </a:r>
            <a:r>
              <a:rPr lang="it-IT" sz="1800" dirty="0"/>
              <a:t> </a:t>
            </a:r>
            <a:r>
              <a:rPr lang="it-IT" sz="1800" dirty="0" err="1"/>
              <a:t>between</a:t>
            </a:r>
            <a:r>
              <a:rPr lang="it-IT" sz="1800" dirty="0"/>
              <a:t> the </a:t>
            </a:r>
            <a:r>
              <a:rPr lang="it-IT" sz="1800" dirty="0" err="1"/>
              <a:t>points</a:t>
            </a:r>
            <a:r>
              <a:rPr lang="it-IT" sz="1800" dirty="0"/>
              <a:t> </a:t>
            </a:r>
            <a:r>
              <a:rPr lang="it-IT" sz="1800" b="1" dirty="0" smtClean="0"/>
              <a:t>x1</a:t>
            </a:r>
            <a:r>
              <a:rPr lang="it-IT" sz="1800" dirty="0" smtClean="0"/>
              <a:t> and </a:t>
            </a:r>
            <a:r>
              <a:rPr lang="it-IT" sz="1800" b="1" dirty="0" smtClean="0"/>
              <a:t>x2</a:t>
            </a:r>
            <a:r>
              <a:rPr lang="it-IT" sz="1800" dirty="0" smtClean="0"/>
              <a:t> with </a:t>
            </a:r>
            <a:r>
              <a:rPr lang="it-IT" sz="1800" dirty="0" err="1"/>
              <a:t>stepsize</a:t>
            </a:r>
            <a:r>
              <a:rPr lang="it-IT" sz="1800" dirty="0"/>
              <a:t> </a:t>
            </a:r>
            <a:r>
              <a:rPr lang="it-IT" sz="1800" b="1" dirty="0"/>
              <a:t>h</a:t>
            </a:r>
            <a:r>
              <a:rPr lang="it-IT" sz="1800" dirty="0" smtClean="0"/>
              <a:t>.</a:t>
            </a:r>
          </a:p>
          <a:p>
            <a:pPr algn="just">
              <a:spcBef>
                <a:spcPts val="800"/>
              </a:spcBef>
              <a:spcAft>
                <a:spcPts val="800"/>
              </a:spcAft>
            </a:pPr>
            <a:r>
              <a:rPr lang="it-IT" sz="1800" dirty="0"/>
              <a:t>The </a:t>
            </a:r>
            <a:r>
              <a:rPr lang="it-IT" sz="1800" dirty="0" err="1"/>
              <a:t>function</a:t>
            </a:r>
            <a:r>
              <a:rPr lang="it-IT" sz="1800" dirty="0"/>
              <a:t> </a:t>
            </a:r>
            <a:r>
              <a:rPr lang="it-IT" sz="1800" b="1" dirty="0" err="1"/>
              <a:t>linspace</a:t>
            </a:r>
            <a:r>
              <a:rPr lang="it-IT" sz="1800" dirty="0"/>
              <a:t> in </a:t>
            </a:r>
            <a:r>
              <a:rPr lang="it-IT" sz="1800" dirty="0" err="1"/>
              <a:t>numpy</a:t>
            </a:r>
            <a:r>
              <a:rPr lang="it-IT" sz="1800" dirty="0"/>
              <a:t> </a:t>
            </a:r>
            <a:r>
              <a:rPr lang="it-IT" sz="1800" dirty="0" err="1"/>
              <a:t>works</a:t>
            </a:r>
            <a:r>
              <a:rPr lang="it-IT" sz="1800" dirty="0"/>
              <a:t> </a:t>
            </a:r>
            <a:r>
              <a:rPr lang="it-IT" sz="1800" dirty="0" err="1"/>
              <a:t>similar</a:t>
            </a:r>
            <a:r>
              <a:rPr lang="it-IT" sz="1800" dirty="0"/>
              <a:t>, </a:t>
            </a:r>
            <a:r>
              <a:rPr lang="it-IT" sz="1800" dirty="0" err="1"/>
              <a:t>but</a:t>
            </a:r>
            <a:r>
              <a:rPr lang="it-IT" sz="1800" dirty="0"/>
              <a:t> </a:t>
            </a:r>
            <a:r>
              <a:rPr lang="it-IT" sz="1800" dirty="0" err="1"/>
              <a:t>instead</a:t>
            </a:r>
            <a:r>
              <a:rPr lang="it-IT" sz="1800" dirty="0"/>
              <a:t> </a:t>
            </a:r>
            <a:r>
              <a:rPr lang="it-IT" sz="1800" dirty="0" smtClean="0"/>
              <a:t>of </a:t>
            </a:r>
            <a:r>
              <a:rPr lang="it-IT" sz="1800" dirty="0" err="1" smtClean="0"/>
              <a:t>specifying</a:t>
            </a:r>
            <a:r>
              <a:rPr lang="it-IT" sz="1800" dirty="0" smtClean="0"/>
              <a:t> </a:t>
            </a:r>
            <a:r>
              <a:rPr lang="it-IT" sz="1800" dirty="0"/>
              <a:t>the </a:t>
            </a:r>
            <a:r>
              <a:rPr lang="it-IT" sz="1800" dirty="0" err="1"/>
              <a:t>stepsize</a:t>
            </a:r>
            <a:r>
              <a:rPr lang="it-IT" sz="1800" dirty="0"/>
              <a:t>, the </a:t>
            </a:r>
            <a:r>
              <a:rPr lang="it-IT" sz="1800" dirty="0" err="1"/>
              <a:t>user</a:t>
            </a:r>
            <a:r>
              <a:rPr lang="it-IT" sz="1800" dirty="0"/>
              <a:t> </a:t>
            </a:r>
            <a:r>
              <a:rPr lang="it-IT" sz="1800" dirty="0" err="1"/>
              <a:t>speciﬁes</a:t>
            </a:r>
            <a:r>
              <a:rPr lang="it-IT" sz="1800" dirty="0"/>
              <a:t> the </a:t>
            </a:r>
            <a:r>
              <a:rPr lang="it-IT" sz="1800" dirty="0" err="1"/>
              <a:t>number</a:t>
            </a:r>
            <a:r>
              <a:rPr lang="it-IT" sz="1800" dirty="0"/>
              <a:t> of </a:t>
            </a:r>
            <a:r>
              <a:rPr lang="it-IT" sz="1800" dirty="0" err="1" smtClean="0"/>
              <a:t>points</a:t>
            </a:r>
            <a:r>
              <a:rPr lang="it-IT" sz="1800" dirty="0" smtClean="0"/>
              <a:t> (</a:t>
            </a:r>
            <a:r>
              <a:rPr lang="it-IT" sz="1800" dirty="0" err="1"/>
              <a:t>samples</a:t>
            </a:r>
            <a:r>
              <a:rPr lang="it-IT" sz="1800" dirty="0"/>
              <a:t>) </a:t>
            </a:r>
            <a:r>
              <a:rPr lang="it-IT" sz="1800" dirty="0" err="1"/>
              <a:t>between</a:t>
            </a:r>
            <a:r>
              <a:rPr lang="it-IT" sz="1800" dirty="0"/>
              <a:t> </a:t>
            </a:r>
            <a:r>
              <a:rPr lang="it-IT" sz="1800" b="1" dirty="0"/>
              <a:t>x1</a:t>
            </a:r>
            <a:r>
              <a:rPr lang="it-IT" sz="1800" dirty="0"/>
              <a:t> and </a:t>
            </a:r>
            <a:r>
              <a:rPr lang="it-IT" sz="1800" b="1" dirty="0"/>
              <a:t>x2</a:t>
            </a:r>
            <a:r>
              <a:rPr lang="it-IT" sz="1800" dirty="0"/>
              <a:t>. The </a:t>
            </a:r>
            <a:r>
              <a:rPr lang="it-IT" sz="1800" dirty="0" err="1"/>
              <a:t>syntax</a:t>
            </a:r>
            <a:r>
              <a:rPr lang="it-IT" sz="1800" dirty="0"/>
              <a:t> </a:t>
            </a:r>
            <a:r>
              <a:rPr lang="it-IT" sz="1800" dirty="0" err="1" smtClean="0"/>
              <a:t>is</a:t>
            </a:r>
            <a:r>
              <a:rPr lang="it-IT" sz="1800" dirty="0" smtClean="0"/>
              <a:t>:</a:t>
            </a:r>
          </a:p>
          <a:p>
            <a:pPr marL="0" indent="0" algn="ctr">
              <a:spcBef>
                <a:spcPts val="800"/>
              </a:spcBef>
              <a:spcAft>
                <a:spcPts val="800"/>
              </a:spcAft>
              <a:buNone/>
            </a:pPr>
            <a:r>
              <a:rPr lang="en-US" altLang="zh-CN" sz="1800" b="1" dirty="0" err="1">
                <a:latin typeface="Courier New"/>
                <a:cs typeface="Courier New"/>
              </a:rPr>
              <a:t>numpy.linspace</a:t>
            </a:r>
            <a:r>
              <a:rPr lang="en-US" altLang="zh-CN" sz="1800" b="1" dirty="0">
                <a:latin typeface="Courier New"/>
                <a:cs typeface="Courier New"/>
              </a:rPr>
              <a:t>(x1,x2,npoints(=50))</a:t>
            </a:r>
          </a:p>
          <a:p>
            <a:pPr algn="just">
              <a:spcBef>
                <a:spcPts val="800"/>
              </a:spcBef>
              <a:spcAft>
                <a:spcPts val="800"/>
              </a:spcAft>
            </a:pPr>
            <a:r>
              <a:rPr lang="en-US" sz="1800" b="1" dirty="0" err="1"/>
              <a:t>npoints</a:t>
            </a:r>
            <a:r>
              <a:rPr lang="en-US" sz="1800" dirty="0"/>
              <a:t> is number of points between </a:t>
            </a:r>
            <a:r>
              <a:rPr lang="en-US" sz="1800" b="1" dirty="0" smtClean="0"/>
              <a:t>x1</a:t>
            </a:r>
            <a:r>
              <a:rPr lang="en-US" sz="1800" dirty="0" smtClean="0"/>
              <a:t> </a:t>
            </a:r>
            <a:r>
              <a:rPr lang="en-US" sz="1800" dirty="0"/>
              <a:t>and </a:t>
            </a:r>
            <a:r>
              <a:rPr lang="en-US" sz="1800" b="1" dirty="0" smtClean="0"/>
              <a:t>x2</a:t>
            </a:r>
            <a:r>
              <a:rPr lang="en-US" sz="1800" dirty="0" smtClean="0"/>
              <a:t> </a:t>
            </a:r>
            <a:r>
              <a:rPr lang="en-US" sz="1800" dirty="0"/>
              <a:t>(the default </a:t>
            </a:r>
            <a:r>
              <a:rPr lang="en-US" sz="1800" dirty="0" smtClean="0"/>
              <a:t>values is </a:t>
            </a:r>
            <a:r>
              <a:rPr lang="en-US" sz="1800" b="1" dirty="0"/>
              <a:t>50</a:t>
            </a:r>
            <a:r>
              <a:rPr lang="en-US" sz="1800" dirty="0"/>
              <a:t>). The functions </a:t>
            </a:r>
            <a:r>
              <a:rPr lang="en-US" sz="1800" dirty="0" err="1"/>
              <a:t>arange</a:t>
            </a:r>
            <a:r>
              <a:rPr lang="en-US" sz="1800" dirty="0"/>
              <a:t> and </a:t>
            </a:r>
            <a:r>
              <a:rPr lang="en-US" sz="1800" dirty="0" err="1"/>
              <a:t>linspace</a:t>
            </a:r>
            <a:r>
              <a:rPr lang="en-US" sz="1800" dirty="0"/>
              <a:t> return an object </a:t>
            </a:r>
            <a:r>
              <a:rPr lang="en-US" sz="1800" dirty="0" smtClean="0"/>
              <a:t>called a </a:t>
            </a:r>
            <a:r>
              <a:rPr lang="en-US" sz="1800" b="1" dirty="0" err="1"/>
              <a:t>Numpy</a:t>
            </a:r>
            <a:r>
              <a:rPr lang="en-US" sz="1800" b="1" dirty="0"/>
              <a:t>–array</a:t>
            </a:r>
            <a:r>
              <a:rPr lang="en-US" sz="1800" dirty="0"/>
              <a:t>.</a:t>
            </a:r>
          </a:p>
          <a:p>
            <a:pPr marL="342900" lvl="1" indent="0" algn="just">
              <a:spcBef>
                <a:spcPts val="800"/>
              </a:spcBef>
              <a:spcAft>
                <a:spcPts val="200"/>
              </a:spcAft>
              <a:buNone/>
            </a:pPr>
            <a:r>
              <a:rPr lang="pl-PL" sz="1400" dirty="0">
                <a:latin typeface="Courier New"/>
                <a:cs typeface="Courier New"/>
              </a:rPr>
              <a:t>&gt;&gt;&gt; </a:t>
            </a:r>
            <a:r>
              <a:rPr lang="pl-PL" sz="1400" dirty="0" err="1">
                <a:latin typeface="Courier New"/>
                <a:cs typeface="Courier New"/>
              </a:rPr>
              <a:t>np.linspace</a:t>
            </a:r>
            <a:r>
              <a:rPr lang="pl-PL" sz="1400" dirty="0">
                <a:latin typeface="Courier New"/>
                <a:cs typeface="Courier New"/>
              </a:rPr>
              <a:t>(2.0, 3.0, </a:t>
            </a:r>
            <a:r>
              <a:rPr lang="pl-PL" sz="1400" dirty="0" err="1">
                <a:latin typeface="Courier New"/>
                <a:cs typeface="Courier New"/>
              </a:rPr>
              <a:t>num</a:t>
            </a:r>
            <a:r>
              <a:rPr lang="pl-PL" sz="1400" dirty="0">
                <a:latin typeface="Courier New"/>
                <a:cs typeface="Courier New"/>
              </a:rPr>
              <a:t>=5</a:t>
            </a:r>
            <a:r>
              <a:rPr lang="pl-PL" sz="1400" dirty="0" smtClean="0">
                <a:latin typeface="Courier New"/>
                <a:cs typeface="Courier New"/>
              </a:rPr>
              <a:t>)</a:t>
            </a:r>
          </a:p>
          <a:p>
            <a:pPr marL="342900" lvl="1" indent="0" algn="just">
              <a:spcBef>
                <a:spcPts val="0"/>
              </a:spcBef>
              <a:spcAft>
                <a:spcPts val="800"/>
              </a:spcAft>
              <a:buNone/>
            </a:pPr>
            <a:r>
              <a:rPr lang="pl-PL" sz="1400" dirty="0" smtClean="0">
                <a:latin typeface="Courier New"/>
                <a:cs typeface="Courier New"/>
              </a:rPr>
              <a:t>array</a:t>
            </a:r>
            <a:r>
              <a:rPr lang="pl-PL" sz="1400" dirty="0">
                <a:latin typeface="Courier New"/>
                <a:cs typeface="Courier New"/>
              </a:rPr>
              <a:t>([ 2. , 2.25, 2.5 , 2.75, 3. ]</a:t>
            </a:r>
            <a:r>
              <a:rPr lang="pl-PL" sz="1400" dirty="0" smtClean="0">
                <a:latin typeface="Courier New"/>
                <a:cs typeface="Courier New"/>
              </a:rPr>
              <a:t>)</a:t>
            </a:r>
          </a:p>
          <a:p>
            <a:pPr marL="342900" lvl="1" indent="0" algn="just">
              <a:spcBef>
                <a:spcPts val="800"/>
              </a:spcBef>
              <a:buNone/>
            </a:pPr>
            <a:r>
              <a:rPr lang="pl-PL" sz="1400" dirty="0">
                <a:latin typeface="Courier New"/>
                <a:cs typeface="Courier New"/>
              </a:rPr>
              <a:t>&gt;&gt;&gt; </a:t>
            </a:r>
            <a:r>
              <a:rPr lang="pl-PL" sz="1400" dirty="0" err="1">
                <a:latin typeface="Courier New"/>
                <a:cs typeface="Courier New"/>
              </a:rPr>
              <a:t>np.linspace</a:t>
            </a:r>
            <a:r>
              <a:rPr lang="pl-PL" sz="1400" dirty="0">
                <a:latin typeface="Courier New"/>
                <a:cs typeface="Courier New"/>
              </a:rPr>
              <a:t>(2.0, 3.0, </a:t>
            </a:r>
            <a:r>
              <a:rPr lang="pl-PL" sz="1400" dirty="0" err="1">
                <a:latin typeface="Courier New"/>
                <a:cs typeface="Courier New"/>
              </a:rPr>
              <a:t>num</a:t>
            </a:r>
            <a:r>
              <a:rPr lang="pl-PL" sz="1400" dirty="0">
                <a:latin typeface="Courier New"/>
                <a:cs typeface="Courier New"/>
              </a:rPr>
              <a:t>=5, </a:t>
            </a:r>
            <a:r>
              <a:rPr lang="pl-PL" sz="1400" dirty="0" err="1">
                <a:latin typeface="Courier New"/>
                <a:cs typeface="Courier New"/>
              </a:rPr>
              <a:t>endpoint</a:t>
            </a:r>
            <a:r>
              <a:rPr lang="pl-PL" sz="1400" dirty="0">
                <a:latin typeface="Courier New"/>
                <a:cs typeface="Courier New"/>
              </a:rPr>
              <a:t>=</a:t>
            </a:r>
            <a:r>
              <a:rPr lang="pl-PL" sz="1400" dirty="0" err="1">
                <a:latin typeface="Courier New"/>
                <a:cs typeface="Courier New"/>
              </a:rPr>
              <a:t>False</a:t>
            </a:r>
            <a:r>
              <a:rPr lang="pl-PL" sz="1400" dirty="0">
                <a:latin typeface="Courier New"/>
                <a:cs typeface="Courier New"/>
              </a:rPr>
              <a:t>) </a:t>
            </a:r>
          </a:p>
          <a:p>
            <a:pPr marL="342900" lvl="1" indent="0" algn="just">
              <a:spcBef>
                <a:spcPts val="0"/>
              </a:spcBef>
              <a:spcAft>
                <a:spcPts val="800"/>
              </a:spcAft>
              <a:buNone/>
            </a:pPr>
            <a:r>
              <a:rPr lang="pl-PL" sz="1400" dirty="0">
                <a:latin typeface="Courier New"/>
                <a:cs typeface="Courier New"/>
              </a:rPr>
              <a:t>array([ 2. , 2.2, 2.4, 2.6, 2.8]</a:t>
            </a:r>
            <a:r>
              <a:rPr lang="pl-PL" sz="1400" dirty="0" smtClean="0">
                <a:latin typeface="Courier New"/>
                <a:cs typeface="Courier New"/>
              </a:rPr>
              <a:t>)</a:t>
            </a:r>
            <a:endParaRPr lang="pl-PL" sz="1400" dirty="0">
              <a:latin typeface="Courier New"/>
              <a:cs typeface="Courier New"/>
            </a:endParaRPr>
          </a:p>
          <a:p>
            <a:pPr marL="342900" lvl="1" indent="0" algn="just">
              <a:spcBef>
                <a:spcPts val="800"/>
              </a:spcBef>
              <a:buNone/>
            </a:pPr>
            <a:r>
              <a:rPr lang="pl-PL" sz="1400" dirty="0">
                <a:latin typeface="Courier New"/>
                <a:cs typeface="Courier New"/>
              </a:rPr>
              <a:t>&gt;&gt;&gt; </a:t>
            </a:r>
            <a:r>
              <a:rPr lang="pl-PL" sz="1400" dirty="0" err="1">
                <a:latin typeface="Courier New"/>
                <a:cs typeface="Courier New"/>
              </a:rPr>
              <a:t>np.linspace</a:t>
            </a:r>
            <a:r>
              <a:rPr lang="pl-PL" sz="1400" dirty="0">
                <a:latin typeface="Courier New"/>
                <a:cs typeface="Courier New"/>
              </a:rPr>
              <a:t>(2.0, 3.0, </a:t>
            </a:r>
            <a:r>
              <a:rPr lang="pl-PL" sz="1400" dirty="0" err="1">
                <a:latin typeface="Courier New"/>
                <a:cs typeface="Courier New"/>
              </a:rPr>
              <a:t>num</a:t>
            </a:r>
            <a:r>
              <a:rPr lang="pl-PL" sz="1400" dirty="0">
                <a:latin typeface="Courier New"/>
                <a:cs typeface="Courier New"/>
              </a:rPr>
              <a:t>=5, </a:t>
            </a:r>
            <a:r>
              <a:rPr lang="pl-PL" sz="1400" dirty="0" err="1">
                <a:latin typeface="Courier New"/>
                <a:cs typeface="Courier New"/>
              </a:rPr>
              <a:t>retstep</a:t>
            </a:r>
            <a:r>
              <a:rPr lang="pl-PL" sz="1400" dirty="0">
                <a:latin typeface="Courier New"/>
                <a:cs typeface="Courier New"/>
              </a:rPr>
              <a:t>=True</a:t>
            </a:r>
            <a:r>
              <a:rPr lang="pl-PL" sz="1400" dirty="0" smtClean="0">
                <a:latin typeface="Courier New"/>
                <a:cs typeface="Courier New"/>
              </a:rPr>
              <a:t>)</a:t>
            </a:r>
            <a:endParaRPr lang="pl-PL" sz="1400" dirty="0">
              <a:latin typeface="Courier New"/>
              <a:cs typeface="Courier New"/>
            </a:endParaRPr>
          </a:p>
          <a:p>
            <a:pPr marL="342900" lvl="1" indent="0" algn="just">
              <a:spcBef>
                <a:spcPts val="800"/>
              </a:spcBef>
              <a:buNone/>
            </a:pPr>
            <a:r>
              <a:rPr lang="pl-PL" sz="1400" dirty="0">
                <a:latin typeface="Courier New"/>
                <a:cs typeface="Courier New"/>
              </a:rPr>
              <a:t>(array([ 2. , 2.25, 2.5 , 2.75, 3. ]), 0.25)</a:t>
            </a:r>
            <a:endParaRPr lang="en-US" sz="1400" dirty="0">
              <a:latin typeface="Courier New"/>
              <a:cs typeface="Courier New"/>
            </a:endParaRPr>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41</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Muliple</a:t>
            </a:r>
            <a:r>
              <a:rPr lang="it-IT" dirty="0" smtClean="0"/>
              <a:t> </a:t>
            </a:r>
            <a:r>
              <a:rPr lang="it-IT" dirty="0" err="1" smtClean="0"/>
              <a:t>lines</a:t>
            </a:r>
            <a:r>
              <a:rPr lang="it-IT" dirty="0" smtClean="0"/>
              <a:t> in </a:t>
            </a:r>
            <a:r>
              <a:rPr lang="it-IT" dirty="0" err="1" smtClean="0"/>
              <a:t>one</a:t>
            </a:r>
            <a:r>
              <a:rPr lang="it-IT" dirty="0" smtClean="0"/>
              <a:t> plot</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ct val="50000"/>
              </a:spcBef>
            </a:pPr>
            <a:r>
              <a:rPr lang="nl-NL" sz="1800" dirty="0"/>
              <a:t>The </a:t>
            </a:r>
            <a:r>
              <a:rPr lang="nl-NL" sz="1800" dirty="0" err="1"/>
              <a:t>example</a:t>
            </a:r>
            <a:r>
              <a:rPr lang="nl-NL" sz="1800" dirty="0"/>
              <a:t> below </a:t>
            </a:r>
            <a:r>
              <a:rPr lang="nl-NL" sz="1800" dirty="0" err="1"/>
              <a:t>illustrates</a:t>
            </a:r>
            <a:r>
              <a:rPr lang="nl-NL" sz="1800" dirty="0"/>
              <a:t> </a:t>
            </a:r>
            <a:r>
              <a:rPr lang="nl-NL" sz="1800" dirty="0" err="1" smtClean="0"/>
              <a:t>how</a:t>
            </a:r>
            <a:r>
              <a:rPr lang="nl-NL" sz="1800" dirty="0" smtClean="0"/>
              <a:t> </a:t>
            </a:r>
            <a:r>
              <a:rPr lang="nl-NL" sz="1800" dirty="0" err="1" smtClean="0"/>
              <a:t>to</a:t>
            </a:r>
            <a:r>
              <a:rPr lang="nl-NL" sz="1800" dirty="0" smtClean="0"/>
              <a:t> plot </a:t>
            </a:r>
            <a:r>
              <a:rPr lang="nl-NL" sz="1800" dirty="0" err="1" smtClean="0"/>
              <a:t>several</a:t>
            </a:r>
            <a:r>
              <a:rPr lang="nl-NL" sz="1800" dirty="0" smtClean="0"/>
              <a:t> </a:t>
            </a:r>
            <a:r>
              <a:rPr lang="nl-NL" sz="1800" dirty="0" err="1"/>
              <a:t>lines</a:t>
            </a:r>
            <a:r>
              <a:rPr lang="nl-NL" sz="1800" dirty="0"/>
              <a:t> </a:t>
            </a:r>
            <a:r>
              <a:rPr lang="nl-NL" sz="1800" dirty="0" err="1"/>
              <a:t>with</a:t>
            </a:r>
            <a:r>
              <a:rPr lang="nl-NL" sz="1800" dirty="0"/>
              <a:t> different format </a:t>
            </a:r>
            <a:r>
              <a:rPr lang="nl-NL" sz="1800" dirty="0" err="1"/>
              <a:t>styles</a:t>
            </a:r>
            <a:r>
              <a:rPr lang="nl-NL" sz="1800" dirty="0"/>
              <a:t> in </a:t>
            </a:r>
            <a:r>
              <a:rPr lang="nl-NL" sz="1800" dirty="0" err="1"/>
              <a:t>one</a:t>
            </a:r>
            <a:r>
              <a:rPr lang="nl-NL" sz="1800" dirty="0"/>
              <a:t> </a:t>
            </a:r>
            <a:r>
              <a:rPr lang="nl-NL" sz="1800" dirty="0" err="1"/>
              <a:t>command</a:t>
            </a:r>
            <a:r>
              <a:rPr lang="nl-NL" sz="1800" dirty="0"/>
              <a:t> </a:t>
            </a:r>
            <a:r>
              <a:rPr lang="nl-NL" sz="1800" dirty="0" err="1"/>
              <a:t>using</a:t>
            </a:r>
            <a:r>
              <a:rPr lang="nl-NL" sz="1800" dirty="0"/>
              <a:t> arrays</a:t>
            </a:r>
            <a:r>
              <a:rPr lang="nl-NL" sz="1800" dirty="0" smtClean="0"/>
              <a:t>.</a:t>
            </a:r>
            <a:endParaRPr lang="nl-NL"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42</a:t>
            </a:fld>
            <a:endParaRPr lang="en-US"/>
          </a:p>
        </p:txBody>
      </p:sp>
      <p:pic>
        <p:nvPicPr>
          <p:cNvPr id="6" name="Immagine 5" descr="Schermata 2015-04-01 alle 22.13.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739" y="2218075"/>
            <a:ext cx="7667633" cy="3194080"/>
          </a:xfrm>
          <a:prstGeom prst="rect">
            <a:avLst/>
          </a:prstGeom>
        </p:spPr>
      </p:pic>
      <p:pic>
        <p:nvPicPr>
          <p:cNvPr id="7" name="Immagine 6" descr="Schermata 2015-04-01 alle 22.14.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169" y="2218075"/>
            <a:ext cx="4685661" cy="3974379"/>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Subplotting</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ct val="50000"/>
              </a:spcBef>
            </a:pPr>
            <a:r>
              <a:rPr lang="nl-NL" sz="1800" dirty="0" err="1"/>
              <a:t>Working</a:t>
            </a:r>
            <a:r>
              <a:rPr lang="nl-NL" sz="1800" dirty="0"/>
              <a:t> </a:t>
            </a:r>
            <a:r>
              <a:rPr lang="nl-NL" sz="1800" dirty="0" err="1"/>
              <a:t>with</a:t>
            </a:r>
            <a:r>
              <a:rPr lang="nl-NL" sz="1800" dirty="0"/>
              <a:t> multiple </a:t>
            </a:r>
            <a:r>
              <a:rPr lang="nl-NL" sz="1800" dirty="0" err="1"/>
              <a:t>figures</a:t>
            </a:r>
            <a:r>
              <a:rPr lang="nl-NL" sz="1800" dirty="0"/>
              <a:t> </a:t>
            </a:r>
            <a:r>
              <a:rPr lang="nl-NL" sz="1800" dirty="0" err="1"/>
              <a:t>and</a:t>
            </a:r>
            <a:r>
              <a:rPr lang="nl-NL" sz="1800" dirty="0"/>
              <a:t> </a:t>
            </a:r>
            <a:r>
              <a:rPr lang="nl-NL" sz="1800" dirty="0" err="1"/>
              <a:t>axes</a:t>
            </a:r>
            <a:r>
              <a:rPr lang="nl-NL" sz="1800" dirty="0"/>
              <a:t>.</a:t>
            </a:r>
            <a:r>
              <a:rPr lang="nl-NL" sz="1800" b="1" dirty="0"/>
              <a:t> </a:t>
            </a:r>
            <a:r>
              <a:rPr lang="nl-NL" sz="1800" dirty="0"/>
              <a:t>The </a:t>
            </a:r>
            <a:r>
              <a:rPr lang="nl-NL" sz="1800" b="1" dirty="0"/>
              <a:t>subplot()</a:t>
            </a:r>
            <a:r>
              <a:rPr lang="nl-NL" sz="1800" dirty="0"/>
              <a:t> </a:t>
            </a:r>
            <a:r>
              <a:rPr lang="nl-NL" sz="1800" dirty="0" err="1"/>
              <a:t>command</a:t>
            </a:r>
            <a:r>
              <a:rPr lang="nl-NL" sz="1800" dirty="0"/>
              <a:t> </a:t>
            </a:r>
            <a:r>
              <a:rPr lang="nl-NL" sz="1800" dirty="0" err="1"/>
              <a:t>specifies</a:t>
            </a:r>
            <a:r>
              <a:rPr lang="nl-NL" sz="1800" dirty="0"/>
              <a:t> </a:t>
            </a:r>
            <a:r>
              <a:rPr lang="nl-NL" sz="1800" b="1" dirty="0" err="1"/>
              <a:t>numrows</a:t>
            </a:r>
            <a:r>
              <a:rPr lang="nl-NL" sz="1800" dirty="0"/>
              <a:t>, </a:t>
            </a:r>
            <a:r>
              <a:rPr lang="nl-NL" sz="1800" b="1" dirty="0" err="1"/>
              <a:t>numcols</a:t>
            </a:r>
            <a:r>
              <a:rPr lang="nl-NL" sz="1800" dirty="0"/>
              <a:t>, </a:t>
            </a:r>
            <a:r>
              <a:rPr lang="nl-NL" sz="1800" b="1" dirty="0" err="1"/>
              <a:t>fignum</a:t>
            </a:r>
            <a:r>
              <a:rPr lang="nl-NL" sz="1800" dirty="0"/>
              <a:t>, </a:t>
            </a:r>
            <a:r>
              <a:rPr lang="nl-NL" sz="1800" dirty="0" err="1"/>
              <a:t>where</a:t>
            </a:r>
            <a:r>
              <a:rPr lang="nl-NL" sz="1800" dirty="0"/>
              <a:t> </a:t>
            </a:r>
            <a:r>
              <a:rPr lang="nl-NL" sz="1800" b="1" dirty="0" err="1"/>
              <a:t>fignum</a:t>
            </a:r>
            <a:r>
              <a:rPr lang="nl-NL" sz="1800" dirty="0"/>
              <a:t> ranges </a:t>
            </a:r>
            <a:r>
              <a:rPr lang="nl-NL" sz="1800" dirty="0" err="1"/>
              <a:t>from</a:t>
            </a:r>
            <a:r>
              <a:rPr lang="nl-NL" sz="1800" dirty="0"/>
              <a:t> 1 </a:t>
            </a:r>
            <a:r>
              <a:rPr lang="nl-NL" sz="1800" dirty="0" err="1"/>
              <a:t>to</a:t>
            </a:r>
            <a:r>
              <a:rPr lang="nl-NL" sz="1800" dirty="0"/>
              <a:t> </a:t>
            </a:r>
            <a:r>
              <a:rPr lang="nl-NL" sz="1800" b="1" dirty="0" err="1"/>
              <a:t>numrows</a:t>
            </a:r>
            <a:r>
              <a:rPr lang="nl-NL" sz="1800" b="1" dirty="0"/>
              <a:t>*</a:t>
            </a:r>
            <a:r>
              <a:rPr lang="nl-NL" sz="1800" b="1" dirty="0" err="1"/>
              <a:t>numcols</a:t>
            </a:r>
            <a:r>
              <a:rPr lang="nl-NL" sz="1800" dirty="0" smtClean="0"/>
              <a:t>.</a:t>
            </a:r>
          </a:p>
          <a:p>
            <a:pPr algn="just">
              <a:spcBef>
                <a:spcPct val="50000"/>
              </a:spcBef>
            </a:pPr>
            <a:endParaRPr lang="nl-NL" sz="1800" dirty="0"/>
          </a:p>
          <a:p>
            <a:pPr algn="just">
              <a:spcBef>
                <a:spcPct val="50000"/>
              </a:spcBef>
            </a:pPr>
            <a:endParaRPr lang="nl-NL" sz="1800" dirty="0" smtClean="0"/>
          </a:p>
          <a:p>
            <a:pPr algn="just">
              <a:spcBef>
                <a:spcPct val="50000"/>
              </a:spcBef>
            </a:pPr>
            <a:endParaRPr lang="nl-NL" sz="1800" dirty="0"/>
          </a:p>
          <a:p>
            <a:pPr algn="just">
              <a:spcBef>
                <a:spcPct val="50000"/>
              </a:spcBef>
            </a:pPr>
            <a:endParaRPr lang="nl-NL" sz="1800" dirty="0" smtClean="0"/>
          </a:p>
          <a:p>
            <a:pPr algn="just">
              <a:spcBef>
                <a:spcPct val="50000"/>
              </a:spcBef>
            </a:pPr>
            <a:endParaRPr lang="nl-NL" sz="1800" dirty="0"/>
          </a:p>
          <a:p>
            <a:pPr algn="just">
              <a:spcBef>
                <a:spcPct val="50000"/>
              </a:spcBef>
            </a:pPr>
            <a:endParaRPr lang="nl-NL" sz="1800" dirty="0" smtClean="0"/>
          </a:p>
          <a:p>
            <a:pPr algn="just">
              <a:spcBef>
                <a:spcPct val="50000"/>
              </a:spcBef>
            </a:pPr>
            <a:endParaRPr lang="nl-NL" sz="1800" dirty="0"/>
          </a:p>
          <a:p>
            <a:pPr algn="just">
              <a:spcBef>
                <a:spcPct val="50000"/>
              </a:spcBef>
            </a:pPr>
            <a:endParaRPr lang="nl-NL" sz="1800" dirty="0" smtClean="0"/>
          </a:p>
          <a:p>
            <a:pPr algn="just">
              <a:spcBef>
                <a:spcPct val="50000"/>
              </a:spcBef>
            </a:pPr>
            <a:endParaRPr lang="nl-NL" sz="1800" dirty="0"/>
          </a:p>
          <a:p>
            <a:pPr algn="just">
              <a:spcBef>
                <a:spcPts val="0"/>
              </a:spcBef>
            </a:pPr>
            <a:r>
              <a:rPr lang="nl-NL" sz="1800" dirty="0" smtClean="0"/>
              <a:t>We have </a:t>
            </a:r>
            <a:r>
              <a:rPr lang="nl-NL" sz="1800" dirty="0" err="1" smtClean="0"/>
              <a:t>two</a:t>
            </a:r>
            <a:r>
              <a:rPr lang="nl-NL" sz="1800" dirty="0" smtClean="0"/>
              <a:t> column </a:t>
            </a:r>
            <a:r>
              <a:rPr lang="nl-NL" sz="1800" dirty="0" err="1" smtClean="0"/>
              <a:t>one</a:t>
            </a:r>
            <a:r>
              <a:rPr lang="nl-NL" sz="1800" dirty="0" smtClean="0"/>
              <a:t> </a:t>
            </a:r>
            <a:r>
              <a:rPr lang="nl-NL" sz="1800" dirty="0" err="1" smtClean="0"/>
              <a:t>row</a:t>
            </a:r>
            <a:r>
              <a:rPr lang="nl-NL" sz="1800" dirty="0" smtClean="0"/>
              <a:t> </a:t>
            </a:r>
            <a:r>
              <a:rPr lang="nl-NL" sz="1800" dirty="0" err="1" smtClean="0"/>
              <a:t>and</a:t>
            </a:r>
            <a:r>
              <a:rPr lang="nl-NL" sz="1800" dirty="0" smtClean="0"/>
              <a:t> </a:t>
            </a:r>
            <a:r>
              <a:rPr lang="nl-NL" sz="1800" dirty="0" err="1" smtClean="0"/>
              <a:t>two</a:t>
            </a:r>
            <a:r>
              <a:rPr lang="nl-NL" sz="1800" dirty="0" smtClean="0"/>
              <a:t> </a:t>
            </a:r>
            <a:r>
              <a:rPr lang="nl-NL" sz="1800" dirty="0" err="1" smtClean="0"/>
              <a:t>figures</a:t>
            </a:r>
            <a:r>
              <a:rPr lang="nl-NL" sz="1800" dirty="0" smtClean="0"/>
              <a:t> in the </a:t>
            </a:r>
            <a:r>
              <a:rPr lang="nl-NL" sz="1800" dirty="0" err="1" smtClean="0"/>
              <a:t>examples</a:t>
            </a:r>
            <a:r>
              <a:rPr lang="nl-NL" sz="1800" dirty="0" smtClean="0"/>
              <a:t> (</a:t>
            </a:r>
            <a:r>
              <a:rPr lang="nl-NL" sz="1800" b="1" dirty="0" smtClean="0"/>
              <a:t>211</a:t>
            </a:r>
            <a:r>
              <a:rPr lang="nl-NL" sz="1800" dirty="0" smtClean="0"/>
              <a:t>, </a:t>
            </a:r>
            <a:r>
              <a:rPr lang="nl-NL" sz="1800" b="1" dirty="0" smtClean="0"/>
              <a:t>212</a:t>
            </a:r>
            <a:r>
              <a:rPr lang="nl-NL" sz="1800" dirty="0" smtClean="0"/>
              <a:t>).</a:t>
            </a:r>
            <a:endParaRPr lang="nl-NL"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43</a:t>
            </a:fld>
            <a:endParaRPr lang="en-US"/>
          </a:p>
        </p:txBody>
      </p:sp>
      <p:pic>
        <p:nvPicPr>
          <p:cNvPr id="6" name="Immagine 5" descr="Schermata 2015-04-01 alle 22.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992" y="2473160"/>
            <a:ext cx="7263162" cy="3232071"/>
          </a:xfrm>
          <a:prstGeom prst="rect">
            <a:avLst/>
          </a:prstGeom>
        </p:spPr>
      </p:pic>
      <p:pic>
        <p:nvPicPr>
          <p:cNvPr id="7" name="Immagine 6" descr="Schermata 2015-04-01 alle 22.24.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191" y="2314081"/>
            <a:ext cx="4711232" cy="3965044"/>
          </a:xfrm>
          <a:prstGeom prst="rect">
            <a:avLst/>
          </a:prstGeom>
        </p:spPr>
      </p:pic>
      <p:sp>
        <p:nvSpPr>
          <p:cNvPr id="8" name="Text Box 6"/>
          <p:cNvSpPr txBox="1">
            <a:spLocks noChangeArrowheads="1"/>
          </p:cNvSpPr>
          <p:nvPr/>
        </p:nvSpPr>
        <p:spPr bwMode="auto">
          <a:xfrm>
            <a:off x="6207760" y="2483320"/>
            <a:ext cx="2743200" cy="1604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New Roman" charset="0"/>
                <a:ea typeface="ＭＳ Ｐゴシック" charset="0"/>
                <a:cs typeface="Arial" charset="0"/>
              </a:defRPr>
            </a:lvl1pPr>
            <a:lvl2pPr marL="742950" indent="-285750">
              <a:defRPr sz="2400">
                <a:solidFill>
                  <a:schemeClr val="tx1"/>
                </a:solidFill>
                <a:latin typeface="Times New Roman" charset="0"/>
                <a:ea typeface="Arial" charset="0"/>
                <a:cs typeface="Arial" charset="0"/>
              </a:defRPr>
            </a:lvl2pPr>
            <a:lvl3pPr marL="1143000" indent="-228600">
              <a:defRPr sz="2400">
                <a:solidFill>
                  <a:schemeClr val="tx1"/>
                </a:solidFill>
                <a:latin typeface="Times New Roman" charset="0"/>
                <a:ea typeface="Arial" charset="0"/>
                <a:cs typeface="Arial" charset="0"/>
              </a:defRPr>
            </a:lvl3pPr>
            <a:lvl4pPr marL="1600200" indent="-228600">
              <a:defRPr sz="2400">
                <a:solidFill>
                  <a:schemeClr val="tx1"/>
                </a:solidFill>
                <a:latin typeface="Times New Roman" charset="0"/>
                <a:ea typeface="Arial" charset="0"/>
                <a:cs typeface="Arial" charset="0"/>
              </a:defRPr>
            </a:lvl4pPr>
            <a:lvl5pPr marL="2057400" indent="-228600">
              <a:defRPr sz="24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50000"/>
              </a:spcBef>
            </a:pPr>
            <a:r>
              <a:rPr lang="en-US" sz="1800" dirty="0">
                <a:latin typeface="Arial" charset="0"/>
              </a:rPr>
              <a:t>subplot (2,1,1) :</a:t>
            </a:r>
          </a:p>
          <a:p>
            <a:pPr>
              <a:spcBef>
                <a:spcPct val="50000"/>
              </a:spcBef>
              <a:buFontTx/>
              <a:buChar char="•"/>
            </a:pPr>
            <a:r>
              <a:rPr lang="en-US" sz="1800" dirty="0">
                <a:latin typeface="Arial" charset="0"/>
              </a:rPr>
              <a:t> 2 columns, 1 row</a:t>
            </a:r>
          </a:p>
          <a:p>
            <a:pPr>
              <a:spcBef>
                <a:spcPct val="50000"/>
              </a:spcBef>
              <a:buFontTx/>
              <a:buChar char="•"/>
            </a:pPr>
            <a:r>
              <a:rPr lang="en-US" sz="1800" dirty="0">
                <a:latin typeface="Arial" charset="0"/>
              </a:rPr>
              <a:t> choose first subplot</a:t>
            </a:r>
          </a:p>
          <a:p>
            <a:pPr>
              <a:spcBef>
                <a:spcPct val="50000"/>
              </a:spcBef>
            </a:pPr>
            <a:r>
              <a:rPr lang="en-US" sz="1800" dirty="0">
                <a:latin typeface="Arial" charset="0"/>
              </a:rPr>
              <a:t>! Indexing starts with 1</a:t>
            </a:r>
          </a:p>
        </p:txBody>
      </p:sp>
      <p:sp>
        <p:nvSpPr>
          <p:cNvPr id="9" name="Text Box 14"/>
          <p:cNvSpPr txBox="1">
            <a:spLocks noChangeArrowheads="1"/>
          </p:cNvSpPr>
          <p:nvPr/>
        </p:nvSpPr>
        <p:spPr bwMode="auto">
          <a:xfrm>
            <a:off x="6207760" y="4673600"/>
            <a:ext cx="2743200" cy="1192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New Roman" charset="0"/>
                <a:ea typeface="ＭＳ Ｐゴシック" charset="0"/>
                <a:cs typeface="Arial" charset="0"/>
              </a:defRPr>
            </a:lvl1pPr>
            <a:lvl2pPr marL="742950" indent="-285750">
              <a:defRPr sz="2400">
                <a:solidFill>
                  <a:schemeClr val="tx1"/>
                </a:solidFill>
                <a:latin typeface="Times New Roman" charset="0"/>
                <a:ea typeface="Arial" charset="0"/>
                <a:cs typeface="Arial" charset="0"/>
              </a:defRPr>
            </a:lvl2pPr>
            <a:lvl3pPr marL="1143000" indent="-228600">
              <a:defRPr sz="2400">
                <a:solidFill>
                  <a:schemeClr val="tx1"/>
                </a:solidFill>
                <a:latin typeface="Times New Roman" charset="0"/>
                <a:ea typeface="Arial" charset="0"/>
                <a:cs typeface="Arial" charset="0"/>
              </a:defRPr>
            </a:lvl3pPr>
            <a:lvl4pPr marL="1600200" indent="-228600">
              <a:defRPr sz="2400">
                <a:solidFill>
                  <a:schemeClr val="tx1"/>
                </a:solidFill>
                <a:latin typeface="Times New Roman" charset="0"/>
                <a:ea typeface="Arial" charset="0"/>
                <a:cs typeface="Arial" charset="0"/>
              </a:defRPr>
            </a:lvl4pPr>
            <a:lvl5pPr marL="2057400" indent="-228600">
              <a:defRPr sz="24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50000"/>
              </a:spcBef>
            </a:pPr>
            <a:r>
              <a:rPr lang="en-US" sz="1800" dirty="0">
                <a:latin typeface="Arial" charset="0"/>
              </a:rPr>
              <a:t>subplot (2,1,2) :</a:t>
            </a:r>
          </a:p>
          <a:p>
            <a:pPr>
              <a:spcBef>
                <a:spcPct val="50000"/>
              </a:spcBef>
              <a:buFontTx/>
              <a:buChar char="•"/>
            </a:pPr>
            <a:r>
              <a:rPr lang="en-US" sz="1800" dirty="0">
                <a:latin typeface="Arial" charset="0"/>
              </a:rPr>
              <a:t> 2 columns, 1 row</a:t>
            </a:r>
          </a:p>
          <a:p>
            <a:pPr>
              <a:spcBef>
                <a:spcPct val="50000"/>
              </a:spcBef>
              <a:buFontTx/>
              <a:buChar char="•"/>
            </a:pPr>
            <a:r>
              <a:rPr lang="en-US" sz="1800" dirty="0">
                <a:latin typeface="Arial" charset="0"/>
              </a:rPr>
              <a:t> choose second subplot</a:t>
            </a:r>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hidden"/>
                                      </p:to>
                                    </p:set>
                                  </p:childTnLst>
                                </p:cTn>
                              </p:par>
                            </p:childTnLst>
                          </p:cTn>
                        </p:par>
                        <p:par>
                          <p:cTn id="10" fill="hold">
                            <p:stCondLst>
                              <p:cond delay="500"/>
                            </p:stCondLst>
                            <p:childTnLst>
                              <p:par>
                                <p:cTn id="11" presetID="5" presetClass="entr" presetSubtype="1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Histograms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a:t>Working</a:t>
            </a:r>
            <a:r>
              <a:rPr lang="it-IT" sz="1800" dirty="0"/>
              <a:t> with </a:t>
            </a:r>
            <a:r>
              <a:rPr lang="it-IT" sz="1800" dirty="0" smtClean="0"/>
              <a:t>text. The</a:t>
            </a:r>
            <a:r>
              <a:rPr lang="it-IT" sz="1800" dirty="0"/>
              <a:t> </a:t>
            </a:r>
            <a:r>
              <a:rPr lang="it-IT" sz="1800" b="1" dirty="0"/>
              <a:t>text()</a:t>
            </a:r>
            <a:r>
              <a:rPr lang="it-IT" sz="1800" dirty="0"/>
              <a:t> </a:t>
            </a:r>
            <a:r>
              <a:rPr lang="it-IT" sz="1800" dirty="0" err="1"/>
              <a:t>command</a:t>
            </a:r>
            <a:r>
              <a:rPr lang="it-IT" sz="1800" dirty="0"/>
              <a:t> can be </a:t>
            </a:r>
            <a:r>
              <a:rPr lang="it-IT" sz="1800" dirty="0" err="1"/>
              <a:t>used</a:t>
            </a:r>
            <a:r>
              <a:rPr lang="it-IT" sz="1800" dirty="0"/>
              <a:t> to </a:t>
            </a:r>
            <a:r>
              <a:rPr lang="it-IT" sz="1800" dirty="0" err="1"/>
              <a:t>add</a:t>
            </a:r>
            <a:r>
              <a:rPr lang="it-IT" sz="1800" dirty="0"/>
              <a:t> text in an </a:t>
            </a:r>
            <a:r>
              <a:rPr lang="it-IT" sz="1800" dirty="0" err="1"/>
              <a:t>arbitrary</a:t>
            </a:r>
            <a:r>
              <a:rPr lang="it-IT" sz="1800" dirty="0"/>
              <a:t> location, and the </a:t>
            </a:r>
            <a:r>
              <a:rPr lang="it-IT" sz="1800" b="1" dirty="0" err="1"/>
              <a:t>xlabel</a:t>
            </a:r>
            <a:r>
              <a:rPr lang="it-IT" sz="1800" b="1" dirty="0"/>
              <a:t>()</a:t>
            </a:r>
            <a:r>
              <a:rPr lang="it-IT" sz="1800" dirty="0"/>
              <a:t>, </a:t>
            </a:r>
            <a:r>
              <a:rPr lang="it-IT" sz="1800" b="1" dirty="0" err="1"/>
              <a:t>ylabel</a:t>
            </a:r>
            <a:r>
              <a:rPr lang="it-IT" sz="1800" b="1" dirty="0"/>
              <a:t>()</a:t>
            </a:r>
            <a:r>
              <a:rPr lang="it-IT" sz="1800" dirty="0"/>
              <a:t> and </a:t>
            </a:r>
            <a:r>
              <a:rPr lang="it-IT" sz="1800" b="1" dirty="0" err="1"/>
              <a:t>title</a:t>
            </a:r>
            <a:r>
              <a:rPr lang="it-IT" sz="1800" b="1" dirty="0"/>
              <a:t>()</a:t>
            </a:r>
            <a:r>
              <a:rPr lang="it-IT" sz="1800" dirty="0"/>
              <a:t> are </a:t>
            </a:r>
            <a:r>
              <a:rPr lang="it-IT" sz="1800" dirty="0" err="1"/>
              <a:t>used</a:t>
            </a:r>
            <a:r>
              <a:rPr lang="it-IT" sz="1800" dirty="0"/>
              <a:t> to </a:t>
            </a:r>
            <a:r>
              <a:rPr lang="it-IT" sz="1800" dirty="0" err="1"/>
              <a:t>add</a:t>
            </a:r>
            <a:r>
              <a:rPr lang="it-IT" sz="1800" dirty="0"/>
              <a:t> text in the </a:t>
            </a:r>
            <a:r>
              <a:rPr lang="it-IT" sz="1800" dirty="0" err="1"/>
              <a:t>indicated</a:t>
            </a:r>
            <a:r>
              <a:rPr lang="it-IT" sz="1800" dirty="0"/>
              <a:t> </a:t>
            </a:r>
            <a:r>
              <a:rPr lang="it-IT" sz="1800" dirty="0" err="1"/>
              <a:t>locations</a:t>
            </a:r>
            <a:r>
              <a:rPr lang="it-IT" sz="1800" dirty="0"/>
              <a:t>.</a:t>
            </a:r>
          </a:p>
          <a:p>
            <a:pPr algn="just">
              <a:spcBef>
                <a:spcPts val="800"/>
              </a:spcBef>
              <a:spcAft>
                <a:spcPts val="800"/>
              </a:spcAft>
            </a:pPr>
            <a:endParaRPr lang="it-IT" sz="1800" dirty="0">
              <a:solidFill>
                <a:srgbClr val="000000"/>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44</a:t>
            </a:fld>
            <a:endParaRPr lang="en-US"/>
          </a:p>
        </p:txBody>
      </p:sp>
      <p:pic>
        <p:nvPicPr>
          <p:cNvPr id="6" name="Immagine 5" descr="Schermata 2015-04-01 alle 22.4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77" y="2536595"/>
            <a:ext cx="7668846" cy="3184676"/>
          </a:xfrm>
          <a:prstGeom prst="rect">
            <a:avLst/>
          </a:prstGeom>
        </p:spPr>
      </p:pic>
      <p:pic>
        <p:nvPicPr>
          <p:cNvPr id="7" name="Immagine 6" descr="Schermata 2015-04-01 alle 22.43.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621" y="2402660"/>
            <a:ext cx="4593492" cy="3863684"/>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Histograms</a:t>
            </a:r>
            <a:r>
              <a:rPr lang="it-IT" dirty="0" smtClean="0"/>
              <a:t> (2)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An </a:t>
            </a:r>
            <a:r>
              <a:rPr lang="it-IT" sz="1800" dirty="0" err="1" smtClean="0"/>
              <a:t>example</a:t>
            </a:r>
            <a:r>
              <a:rPr lang="it-IT" sz="1800" dirty="0" smtClean="0"/>
              <a:t> with </a:t>
            </a:r>
            <a:r>
              <a:rPr lang="it-IT" sz="1800" dirty="0" err="1" smtClean="0"/>
              <a:t>subplotting</a:t>
            </a:r>
            <a:r>
              <a:rPr lang="it-IT" sz="1800" dirty="0" smtClean="0"/>
              <a:t> of </a:t>
            </a:r>
            <a:r>
              <a:rPr lang="it-IT" sz="1800" dirty="0" err="1" smtClean="0"/>
              <a:t>histograms</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45</a:t>
            </a:fld>
            <a:endParaRPr lang="en-US"/>
          </a:p>
        </p:txBody>
      </p:sp>
      <p:sp>
        <p:nvSpPr>
          <p:cNvPr id="8" name="Text Box 3"/>
          <p:cNvSpPr txBox="1">
            <a:spLocks noChangeArrowheads="1"/>
          </p:cNvSpPr>
          <p:nvPr/>
        </p:nvSpPr>
        <p:spPr bwMode="auto">
          <a:xfrm>
            <a:off x="6400800" y="2101850"/>
            <a:ext cx="27432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New Roman" charset="0"/>
                <a:ea typeface="ＭＳ Ｐゴシック" charset="0"/>
                <a:cs typeface="Arial" charset="0"/>
              </a:defRPr>
            </a:lvl1pPr>
            <a:lvl2pPr marL="742950" indent="-285750">
              <a:defRPr sz="2400">
                <a:solidFill>
                  <a:schemeClr val="tx1"/>
                </a:solidFill>
                <a:latin typeface="Times New Roman" charset="0"/>
                <a:ea typeface="Arial" charset="0"/>
                <a:cs typeface="Arial" charset="0"/>
              </a:defRPr>
            </a:lvl2pPr>
            <a:lvl3pPr marL="1143000" indent="-228600">
              <a:defRPr sz="2400">
                <a:solidFill>
                  <a:schemeClr val="tx1"/>
                </a:solidFill>
                <a:latin typeface="Times New Roman" charset="0"/>
                <a:ea typeface="Arial" charset="0"/>
                <a:cs typeface="Arial" charset="0"/>
              </a:defRPr>
            </a:lvl3pPr>
            <a:lvl4pPr marL="1600200" indent="-228600">
              <a:defRPr sz="2400">
                <a:solidFill>
                  <a:schemeClr val="tx1"/>
                </a:solidFill>
                <a:latin typeface="Times New Roman" charset="0"/>
                <a:ea typeface="Arial" charset="0"/>
                <a:cs typeface="Arial" charset="0"/>
              </a:defRPr>
            </a:lvl4pPr>
            <a:lvl5pPr marL="2057400" indent="-228600">
              <a:defRPr sz="24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50000"/>
              </a:spcBef>
            </a:pPr>
            <a:r>
              <a:rPr lang="en-US" sz="1800" dirty="0">
                <a:latin typeface="Arial" charset="0"/>
              </a:rPr>
              <a:t>(automatic) histogram with 100 bins</a:t>
            </a:r>
          </a:p>
        </p:txBody>
      </p:sp>
      <p:sp>
        <p:nvSpPr>
          <p:cNvPr id="9" name="Text Box 5"/>
          <p:cNvSpPr txBox="1">
            <a:spLocks noChangeArrowheads="1"/>
          </p:cNvSpPr>
          <p:nvPr/>
        </p:nvSpPr>
        <p:spPr bwMode="auto">
          <a:xfrm>
            <a:off x="6400800" y="4226560"/>
            <a:ext cx="2743200" cy="1328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New Roman" charset="0"/>
                <a:ea typeface="ＭＳ Ｐゴシック" charset="0"/>
                <a:cs typeface="Arial" charset="0"/>
              </a:defRPr>
            </a:lvl1pPr>
            <a:lvl2pPr marL="742950" indent="-285750">
              <a:defRPr sz="2400">
                <a:solidFill>
                  <a:schemeClr val="tx1"/>
                </a:solidFill>
                <a:latin typeface="Times New Roman" charset="0"/>
                <a:ea typeface="Arial" charset="0"/>
                <a:cs typeface="Arial" charset="0"/>
              </a:defRPr>
            </a:lvl2pPr>
            <a:lvl3pPr marL="1143000" indent="-228600">
              <a:defRPr sz="2400">
                <a:solidFill>
                  <a:schemeClr val="tx1"/>
                </a:solidFill>
                <a:latin typeface="Times New Roman" charset="0"/>
                <a:ea typeface="Arial" charset="0"/>
                <a:cs typeface="Arial" charset="0"/>
              </a:defRPr>
            </a:lvl3pPr>
            <a:lvl4pPr marL="1600200" indent="-228600">
              <a:defRPr sz="2400">
                <a:solidFill>
                  <a:schemeClr val="tx1"/>
                </a:solidFill>
                <a:latin typeface="Times New Roman" charset="0"/>
                <a:ea typeface="Arial" charset="0"/>
                <a:cs typeface="Arial" charset="0"/>
              </a:defRPr>
            </a:lvl4pPr>
            <a:lvl5pPr marL="2057400" indent="-228600">
              <a:defRPr sz="24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50000"/>
              </a:spcBef>
            </a:pPr>
            <a:r>
              <a:rPr lang="en-US" sz="1800" dirty="0">
                <a:latin typeface="Arial" charset="0"/>
              </a:rPr>
              <a:t>histogram for data between 3. and 25. with </a:t>
            </a:r>
            <a:r>
              <a:rPr lang="en-US" sz="1800" dirty="0" err="1">
                <a:latin typeface="Arial" charset="0"/>
              </a:rPr>
              <a:t>binsize</a:t>
            </a:r>
            <a:r>
              <a:rPr lang="en-US" sz="1800" dirty="0">
                <a:latin typeface="Arial" charset="0"/>
              </a:rPr>
              <a:t> 0.1</a:t>
            </a:r>
          </a:p>
          <a:p>
            <a:pPr>
              <a:spcBef>
                <a:spcPct val="50000"/>
              </a:spcBef>
            </a:pPr>
            <a:r>
              <a:rPr lang="en-US" sz="1800" dirty="0">
                <a:latin typeface="Arial" charset="0"/>
              </a:rPr>
              <a:t>axis set to (3,15,0,2000)</a:t>
            </a:r>
          </a:p>
        </p:txBody>
      </p:sp>
      <p:pic>
        <p:nvPicPr>
          <p:cNvPr id="6" name="Immagine 5" descr="Schermata 2015-04-03 alle 13.47.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2013581"/>
            <a:ext cx="8425553" cy="3909699"/>
          </a:xfrm>
          <a:prstGeom prst="rect">
            <a:avLst/>
          </a:prstGeom>
        </p:spPr>
      </p:pic>
      <p:pic>
        <p:nvPicPr>
          <p:cNvPr id="7" name="Immagine 6" descr="Schermata 2015-04-03 alle 13.49.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394" y="1840754"/>
            <a:ext cx="5239009" cy="4395577"/>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a:latin typeface="Arial" charset="0"/>
              </a:rPr>
              <a:t>Other </a:t>
            </a:r>
            <a:r>
              <a:rPr lang="en-US" dirty="0" smtClean="0">
                <a:latin typeface="Arial" charset="0"/>
              </a:rPr>
              <a:t>plotting </a:t>
            </a:r>
            <a:r>
              <a:rPr lang="en-US" dirty="0">
                <a:latin typeface="Arial" charset="0"/>
              </a:rPr>
              <a:t>commands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457200" indent="-457200"/>
            <a:r>
              <a:rPr lang="en-US" sz="1800" dirty="0" err="1">
                <a:latin typeface="Arial" charset="0"/>
              </a:rPr>
              <a:t>pl.bar</a:t>
            </a:r>
            <a:r>
              <a:rPr lang="en-US" sz="1800" dirty="0">
                <a:latin typeface="Arial" charset="0"/>
              </a:rPr>
              <a:t> () 	</a:t>
            </a:r>
            <a:r>
              <a:rPr lang="en-US" sz="1800" dirty="0">
                <a:solidFill>
                  <a:srgbClr val="008000"/>
                </a:solidFill>
                <a:latin typeface="Arial" charset="0"/>
              </a:rPr>
              <a:t># box </a:t>
            </a:r>
            <a:r>
              <a:rPr lang="en-US" sz="1800" dirty="0" smtClean="0">
                <a:solidFill>
                  <a:srgbClr val="008000"/>
                </a:solidFill>
                <a:latin typeface="Arial" charset="0"/>
              </a:rPr>
              <a:t>plot</a:t>
            </a:r>
            <a:endParaRPr lang="en-US" sz="1800" dirty="0">
              <a:latin typeface="Arial" charset="0"/>
            </a:endParaRPr>
          </a:p>
          <a:p>
            <a:pPr marL="457200" indent="-457200"/>
            <a:r>
              <a:rPr lang="en-US" sz="1800" dirty="0" err="1">
                <a:latin typeface="Arial" charset="0"/>
              </a:rPr>
              <a:t>pl.errorbar</a:t>
            </a:r>
            <a:r>
              <a:rPr lang="en-US" sz="1800" dirty="0">
                <a:latin typeface="Arial" charset="0"/>
              </a:rPr>
              <a:t>()	</a:t>
            </a:r>
            <a:r>
              <a:rPr lang="en-US" sz="1800" dirty="0" smtClean="0">
                <a:solidFill>
                  <a:srgbClr val="008000"/>
                </a:solidFill>
                <a:latin typeface="Arial" charset="0"/>
              </a:rPr>
              <a:t># </a:t>
            </a:r>
            <a:r>
              <a:rPr lang="en-US" sz="1800" dirty="0">
                <a:solidFill>
                  <a:srgbClr val="008000"/>
                </a:solidFill>
                <a:latin typeface="Arial" charset="0"/>
              </a:rPr>
              <a:t>plot with </a:t>
            </a:r>
            <a:r>
              <a:rPr lang="en-US" sz="1800" dirty="0" err="1" smtClean="0">
                <a:solidFill>
                  <a:srgbClr val="008000"/>
                </a:solidFill>
                <a:latin typeface="Arial" charset="0"/>
              </a:rPr>
              <a:t>errorbars</a:t>
            </a:r>
            <a:endParaRPr lang="en-US" sz="1800" dirty="0">
              <a:solidFill>
                <a:srgbClr val="008000"/>
              </a:solidFill>
              <a:latin typeface="Arial" charset="0"/>
            </a:endParaRPr>
          </a:p>
          <a:p>
            <a:pPr marL="457200" indent="-457200"/>
            <a:r>
              <a:rPr lang="en-US" sz="1800" dirty="0" err="1">
                <a:latin typeface="Arial" charset="0"/>
              </a:rPr>
              <a:t>pl.loglog</a:t>
            </a:r>
            <a:r>
              <a:rPr lang="en-US" sz="1800" dirty="0">
                <a:latin typeface="Arial" charset="0"/>
              </a:rPr>
              <a:t>()	</a:t>
            </a:r>
            <a:r>
              <a:rPr lang="en-US" sz="1800" dirty="0" smtClean="0">
                <a:solidFill>
                  <a:srgbClr val="008000"/>
                </a:solidFill>
                <a:latin typeface="Arial" charset="0"/>
              </a:rPr>
              <a:t># </a:t>
            </a:r>
            <a:r>
              <a:rPr lang="en-US" sz="1800" dirty="0">
                <a:solidFill>
                  <a:srgbClr val="008000"/>
                </a:solidFill>
                <a:latin typeface="Arial" charset="0"/>
              </a:rPr>
              <a:t>logarithmically scaled </a:t>
            </a:r>
            <a:r>
              <a:rPr lang="en-US" sz="1800" dirty="0" smtClean="0">
                <a:solidFill>
                  <a:srgbClr val="008000"/>
                </a:solidFill>
                <a:latin typeface="Arial" charset="0"/>
              </a:rPr>
              <a:t>axis</a:t>
            </a:r>
            <a:endParaRPr lang="en-US" sz="1800" dirty="0">
              <a:solidFill>
                <a:srgbClr val="008000"/>
              </a:solidFill>
              <a:latin typeface="Arial" charset="0"/>
            </a:endParaRPr>
          </a:p>
          <a:p>
            <a:pPr marL="457200" indent="-457200"/>
            <a:r>
              <a:rPr lang="en-US" sz="1800" dirty="0" err="1">
                <a:latin typeface="Arial" charset="0"/>
              </a:rPr>
              <a:t>pl.semilogx</a:t>
            </a:r>
            <a:r>
              <a:rPr lang="en-US" sz="1800" dirty="0">
                <a:latin typeface="Arial" charset="0"/>
              </a:rPr>
              <a:t> ()	</a:t>
            </a:r>
            <a:r>
              <a:rPr lang="en-US" sz="1800" dirty="0">
                <a:solidFill>
                  <a:srgbClr val="008000"/>
                </a:solidFill>
                <a:latin typeface="Arial" charset="0"/>
              </a:rPr>
              <a:t># x-axis logarithmically </a:t>
            </a:r>
            <a:r>
              <a:rPr lang="en-US" sz="1800" dirty="0" smtClean="0">
                <a:solidFill>
                  <a:srgbClr val="008000"/>
                </a:solidFill>
                <a:latin typeface="Arial" charset="0"/>
              </a:rPr>
              <a:t>scaled</a:t>
            </a:r>
            <a:endParaRPr lang="en-US" sz="1800" dirty="0">
              <a:latin typeface="Arial" charset="0"/>
            </a:endParaRPr>
          </a:p>
          <a:p>
            <a:pPr marL="457200" indent="-457200"/>
            <a:r>
              <a:rPr lang="en-US" sz="1800" dirty="0" err="1">
                <a:latin typeface="Arial" charset="0"/>
              </a:rPr>
              <a:t>pl.semilogy</a:t>
            </a:r>
            <a:r>
              <a:rPr lang="en-US" sz="1800" dirty="0">
                <a:latin typeface="Arial" charset="0"/>
              </a:rPr>
              <a:t> ()	</a:t>
            </a:r>
            <a:r>
              <a:rPr lang="en-US" sz="1800" dirty="0">
                <a:solidFill>
                  <a:srgbClr val="008000"/>
                </a:solidFill>
                <a:latin typeface="Arial" charset="0"/>
              </a:rPr>
              <a:t># y-axis logarithmically scaled</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46</a:t>
            </a:fld>
            <a:endParaRPr lang="en-US"/>
          </a:p>
        </p:txBody>
      </p:sp>
      <p:pic>
        <p:nvPicPr>
          <p:cNvPr id="6" name="Picture 2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840" y="1868170"/>
            <a:ext cx="2057400" cy="1682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 name="Picture 2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480" y="3926839"/>
            <a:ext cx="3058160" cy="250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2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480" y="3981631"/>
            <a:ext cx="2992120" cy="2448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Schermata 2015-04-03 alle 14.01.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2255497"/>
            <a:ext cx="7833360" cy="3794870"/>
          </a:xfrm>
          <a:prstGeom prst="rect">
            <a:avLst/>
          </a:prstGeom>
        </p:spPr>
      </p:pic>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a:t>Basic </a:t>
            </a:r>
            <a:r>
              <a:rPr lang="it-IT" dirty="0" err="1" smtClean="0"/>
              <a:t>matrix</a:t>
            </a:r>
            <a:r>
              <a:rPr lang="it-IT" dirty="0" smtClean="0"/>
              <a:t> </a:t>
            </a:r>
            <a:r>
              <a:rPr lang="it-IT" dirty="0" err="1" smtClean="0"/>
              <a:t>plotting</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solidFill>
                  <a:srgbClr val="595959"/>
                </a:solidFill>
              </a:rPr>
              <a:t>Example</a:t>
            </a:r>
            <a:r>
              <a:rPr lang="it-IT" sz="1800" dirty="0" smtClean="0">
                <a:solidFill>
                  <a:srgbClr val="595959"/>
                </a:solidFill>
              </a:rPr>
              <a:t> of </a:t>
            </a:r>
            <a:r>
              <a:rPr lang="it-IT" sz="1800" dirty="0" err="1" smtClean="0">
                <a:solidFill>
                  <a:srgbClr val="595959"/>
                </a:solidFill>
              </a:rPr>
              <a:t>plotting</a:t>
            </a:r>
            <a:r>
              <a:rPr lang="it-IT" sz="1800" dirty="0" smtClean="0">
                <a:solidFill>
                  <a:srgbClr val="595959"/>
                </a:solidFill>
              </a:rPr>
              <a:t> of a </a:t>
            </a:r>
            <a:r>
              <a:rPr lang="it-IT" sz="1800" dirty="0" err="1" smtClean="0">
                <a:solidFill>
                  <a:srgbClr val="595959"/>
                </a:solidFill>
              </a:rPr>
              <a:t>matrix</a:t>
            </a:r>
            <a:r>
              <a:rPr lang="it-IT" sz="1800" dirty="0" smtClean="0">
                <a:solidFill>
                  <a:srgbClr val="595959"/>
                </a:solidFill>
              </a:rPr>
              <a:t> </a:t>
            </a:r>
            <a:r>
              <a:rPr lang="it-IT" sz="1800" b="1" dirty="0" smtClean="0">
                <a:solidFill>
                  <a:srgbClr val="595959"/>
                </a:solidFill>
              </a:rPr>
              <a:t>A</a:t>
            </a:r>
            <a:r>
              <a:rPr lang="it-IT" sz="1800" dirty="0" smtClean="0">
                <a:solidFill>
                  <a:srgbClr val="595959"/>
                </a:solidFill>
              </a:rPr>
              <a:t>. </a:t>
            </a:r>
            <a:r>
              <a:rPr lang="it-IT" sz="1800" dirty="0" err="1" smtClean="0">
                <a:solidFill>
                  <a:srgbClr val="595959"/>
                </a:solidFill>
              </a:rPr>
              <a:t>Each</a:t>
            </a:r>
            <a:r>
              <a:rPr lang="it-IT" sz="1800" dirty="0" smtClean="0">
                <a:solidFill>
                  <a:srgbClr val="595959"/>
                </a:solidFill>
              </a:rPr>
              <a:t> </a:t>
            </a:r>
            <a:r>
              <a:rPr lang="it-IT" sz="1800" dirty="0" err="1" smtClean="0">
                <a:solidFill>
                  <a:srgbClr val="595959"/>
                </a:solidFill>
              </a:rPr>
              <a:t>point</a:t>
            </a:r>
            <a:r>
              <a:rPr lang="it-IT" sz="1800" dirty="0" smtClean="0">
                <a:solidFill>
                  <a:srgbClr val="595959"/>
                </a:solidFill>
              </a:rPr>
              <a:t> </a:t>
            </a:r>
            <a:r>
              <a:rPr lang="it-IT" sz="1800" b="1" dirty="0" smtClean="0">
                <a:solidFill>
                  <a:srgbClr val="595959"/>
                </a:solidFill>
              </a:rPr>
              <a:t>(</a:t>
            </a:r>
            <a:r>
              <a:rPr lang="it-IT" sz="1800" b="1" dirty="0" err="1" smtClean="0">
                <a:solidFill>
                  <a:srgbClr val="595959"/>
                </a:solidFill>
              </a:rPr>
              <a:t>i,j</a:t>
            </a:r>
            <a:r>
              <a:rPr lang="it-IT" sz="1800" b="1" dirty="0" smtClean="0">
                <a:solidFill>
                  <a:srgbClr val="595959"/>
                </a:solidFill>
              </a:rPr>
              <a:t>)</a:t>
            </a:r>
            <a:r>
              <a:rPr lang="it-IT" sz="1800" dirty="0" smtClean="0">
                <a:solidFill>
                  <a:srgbClr val="595959"/>
                </a:solidFill>
              </a:rPr>
              <a:t> </a:t>
            </a:r>
            <a:r>
              <a:rPr lang="it-IT" sz="1800" dirty="0" err="1" smtClean="0">
                <a:solidFill>
                  <a:srgbClr val="595959"/>
                </a:solidFill>
              </a:rPr>
              <a:t>is</a:t>
            </a:r>
            <a:r>
              <a:rPr lang="it-IT" sz="1800" dirty="0" smtClean="0">
                <a:solidFill>
                  <a:srgbClr val="595959"/>
                </a:solidFill>
              </a:rPr>
              <a:t> </a:t>
            </a:r>
            <a:r>
              <a:rPr lang="it-IT" sz="1800" dirty="0" err="1" smtClean="0">
                <a:solidFill>
                  <a:srgbClr val="595959"/>
                </a:solidFill>
              </a:rPr>
              <a:t>associated</a:t>
            </a:r>
            <a:r>
              <a:rPr lang="it-IT" sz="1800" dirty="0" smtClean="0">
                <a:solidFill>
                  <a:srgbClr val="595959"/>
                </a:solidFill>
              </a:rPr>
              <a:t> with a </a:t>
            </a:r>
            <a:r>
              <a:rPr lang="it-IT" sz="1800" dirty="0" err="1" smtClean="0">
                <a:solidFill>
                  <a:srgbClr val="595959"/>
                </a:solidFill>
              </a:rPr>
              <a:t>different</a:t>
            </a:r>
            <a:r>
              <a:rPr lang="it-IT" sz="1800" dirty="0" smtClean="0">
                <a:solidFill>
                  <a:srgbClr val="595959"/>
                </a:solidFill>
              </a:rPr>
              <a:t> color </a:t>
            </a:r>
            <a:r>
              <a:rPr lang="it-IT" sz="1800" dirty="0" err="1" smtClean="0">
                <a:solidFill>
                  <a:srgbClr val="595959"/>
                </a:solidFill>
              </a:rPr>
              <a:t>depending</a:t>
            </a:r>
            <a:r>
              <a:rPr lang="it-IT" sz="1800" dirty="0" smtClean="0">
                <a:solidFill>
                  <a:srgbClr val="595959"/>
                </a:solidFill>
              </a:rPr>
              <a:t> on </a:t>
            </a:r>
            <a:r>
              <a:rPr lang="it-IT" sz="1800" dirty="0" err="1" smtClean="0">
                <a:solidFill>
                  <a:srgbClr val="595959"/>
                </a:solidFill>
              </a:rPr>
              <a:t>its</a:t>
            </a:r>
            <a:r>
              <a:rPr lang="it-IT" sz="1800" dirty="0" smtClean="0">
                <a:solidFill>
                  <a:srgbClr val="595959"/>
                </a:solidFill>
              </a:rPr>
              <a:t> </a:t>
            </a:r>
            <a:r>
              <a:rPr lang="it-IT" sz="1800" dirty="0" err="1" smtClean="0">
                <a:solidFill>
                  <a:srgbClr val="595959"/>
                </a:solidFill>
              </a:rPr>
              <a:t>value</a:t>
            </a:r>
            <a:r>
              <a:rPr lang="it-IT" sz="1800" dirty="0" smtClean="0">
                <a:solidFill>
                  <a:srgbClr val="595959"/>
                </a:solidFill>
              </a:rPr>
              <a:t> in the </a:t>
            </a:r>
            <a:r>
              <a:rPr lang="it-IT" sz="1800" dirty="0" err="1" smtClean="0">
                <a:solidFill>
                  <a:srgbClr val="595959"/>
                </a:solidFill>
              </a:rPr>
              <a:t>matrix</a:t>
            </a:r>
            <a:r>
              <a:rPr lang="it-IT" sz="1800" dirty="0" smtClean="0">
                <a:solidFill>
                  <a:srgbClr val="595959"/>
                </a:solidFill>
              </a:rPr>
              <a:t>,</a:t>
            </a:r>
            <a:r>
              <a:rPr lang="it-IT" sz="1800" dirty="0">
                <a:solidFill>
                  <a:srgbClr val="595959"/>
                </a:solidFill>
              </a:rPr>
              <a:t> </a:t>
            </a:r>
            <a:r>
              <a:rPr lang="it-IT" sz="1800" dirty="0" smtClean="0">
                <a:solidFill>
                  <a:srgbClr val="595959"/>
                </a:solidFill>
              </a:rPr>
              <a:t>i.e. </a:t>
            </a:r>
            <a:r>
              <a:rPr lang="it-IT" sz="1800" b="1" dirty="0" smtClean="0">
                <a:solidFill>
                  <a:srgbClr val="595959"/>
                </a:solidFill>
              </a:rPr>
              <a:t>A[</a:t>
            </a:r>
            <a:r>
              <a:rPr lang="it-IT" sz="1800" b="1" dirty="0" err="1" smtClean="0">
                <a:solidFill>
                  <a:srgbClr val="595959"/>
                </a:solidFill>
              </a:rPr>
              <a:t>i,j</a:t>
            </a:r>
            <a:r>
              <a:rPr lang="it-IT" sz="1800" b="1" dirty="0" smtClean="0">
                <a:solidFill>
                  <a:srgbClr val="595959"/>
                </a:solidFill>
              </a:rPr>
              <a:t>]</a:t>
            </a:r>
            <a:r>
              <a:rPr lang="it-IT" sz="1800" dirty="0" smtClean="0">
                <a:solidFill>
                  <a:srgbClr val="595959"/>
                </a:solidFill>
              </a:rPr>
              <a:t>.</a:t>
            </a:r>
            <a:endParaRPr lang="it-IT" sz="1800" dirty="0">
              <a:solidFill>
                <a:srgbClr val="595959"/>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47</a:t>
            </a:fld>
            <a:endParaRPr lang="en-US"/>
          </a:p>
        </p:txBody>
      </p:sp>
      <p:pic>
        <p:nvPicPr>
          <p:cNvPr id="7" name="Immagine 6" descr="Schermata 2015-04-03 alle 14.01.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863" y="2244146"/>
            <a:ext cx="4521201" cy="3806221"/>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2D </a:t>
            </a:r>
            <a:r>
              <a:rPr lang="it-IT" dirty="0" err="1" smtClean="0"/>
              <a:t>functions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solidFill>
                  <a:srgbClr val="595959"/>
                </a:solidFill>
              </a:rPr>
              <a:t>Numpy</a:t>
            </a:r>
            <a:r>
              <a:rPr lang="it-IT" sz="1800" dirty="0" smtClean="0">
                <a:solidFill>
                  <a:srgbClr val="595959"/>
                </a:solidFill>
              </a:rPr>
              <a:t> arrays can be </a:t>
            </a:r>
            <a:r>
              <a:rPr lang="it-IT" sz="1800" dirty="0" err="1" smtClean="0">
                <a:solidFill>
                  <a:srgbClr val="595959"/>
                </a:solidFill>
              </a:rPr>
              <a:t>used</a:t>
            </a:r>
            <a:r>
              <a:rPr lang="it-IT" sz="1800" dirty="0" smtClean="0">
                <a:solidFill>
                  <a:srgbClr val="595959"/>
                </a:solidFill>
              </a:rPr>
              <a:t> in </a:t>
            </a:r>
            <a:r>
              <a:rPr lang="it-IT" sz="1800" dirty="0" err="1" smtClean="0">
                <a:solidFill>
                  <a:srgbClr val="595959"/>
                </a:solidFill>
              </a:rPr>
              <a:t>complex</a:t>
            </a:r>
            <a:r>
              <a:rPr lang="it-IT" sz="1800" dirty="0" smtClean="0">
                <a:solidFill>
                  <a:srgbClr val="595959"/>
                </a:solidFill>
              </a:rPr>
              <a:t> way. </a:t>
            </a:r>
            <a:r>
              <a:rPr lang="it-IT" sz="1800" dirty="0" err="1" smtClean="0">
                <a:solidFill>
                  <a:srgbClr val="595959"/>
                </a:solidFill>
              </a:rPr>
              <a:t>This</a:t>
            </a:r>
            <a:r>
              <a:rPr lang="it-IT" sz="1800" dirty="0" smtClean="0">
                <a:solidFill>
                  <a:srgbClr val="595959"/>
                </a:solidFill>
              </a:rPr>
              <a:t> </a:t>
            </a:r>
            <a:r>
              <a:rPr lang="it-IT" sz="1800" dirty="0" err="1" smtClean="0">
                <a:solidFill>
                  <a:srgbClr val="595959"/>
                </a:solidFill>
              </a:rPr>
              <a:t>example</a:t>
            </a:r>
            <a:r>
              <a:rPr lang="it-IT" sz="1800" dirty="0" smtClean="0">
                <a:solidFill>
                  <a:srgbClr val="595959"/>
                </a:solidFill>
              </a:rPr>
              <a:t> show the use of </a:t>
            </a:r>
            <a:r>
              <a:rPr lang="it-IT" sz="1800" b="1" dirty="0" err="1" smtClean="0">
                <a:solidFill>
                  <a:srgbClr val="595959"/>
                </a:solidFill>
              </a:rPr>
              <a:t>meshgrid</a:t>
            </a:r>
            <a:r>
              <a:rPr lang="it-IT" sz="1800" dirty="0" smtClean="0">
                <a:solidFill>
                  <a:srgbClr val="595959"/>
                </a:solidFill>
              </a:rPr>
              <a:t>:</a:t>
            </a:r>
            <a:endParaRPr lang="it-IT" sz="1800" dirty="0">
              <a:solidFill>
                <a:srgbClr val="595959"/>
              </a:solidFill>
            </a:endParaRP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48</a:t>
            </a:fld>
            <a:endParaRPr lang="en-US"/>
          </a:p>
        </p:txBody>
      </p:sp>
      <p:pic>
        <p:nvPicPr>
          <p:cNvPr id="6" name="Immagine 5" descr="Schermata 2015-04-03 alle 14.3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021" y="2076842"/>
            <a:ext cx="6071100" cy="4279508"/>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2D </a:t>
            </a:r>
            <a:r>
              <a:rPr lang="it-IT" dirty="0" err="1" smtClean="0"/>
              <a:t>functions</a:t>
            </a:r>
            <a:r>
              <a:rPr lang="it-IT" dirty="0" smtClean="0"/>
              <a:t> (2)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We</a:t>
            </a:r>
            <a:r>
              <a:rPr lang="it-IT" sz="1800" dirty="0" smtClean="0"/>
              <a:t> </a:t>
            </a:r>
            <a:r>
              <a:rPr lang="it-IT" sz="1800" dirty="0" err="1" smtClean="0"/>
              <a:t>have</a:t>
            </a:r>
            <a:r>
              <a:rPr lang="it-IT" sz="1800" dirty="0" smtClean="0"/>
              <a:t> a </a:t>
            </a:r>
            <a:r>
              <a:rPr lang="it-IT" sz="1800" dirty="0" err="1" smtClean="0"/>
              <a:t>function</a:t>
            </a:r>
            <a:r>
              <a:rPr lang="it-IT" sz="1800" dirty="0" smtClean="0"/>
              <a:t> with </a:t>
            </a:r>
            <a:r>
              <a:rPr lang="it-IT" sz="1800" dirty="0" err="1" smtClean="0"/>
              <a:t>two</a:t>
            </a:r>
            <a:r>
              <a:rPr lang="it-IT" sz="1800" dirty="0" smtClean="0"/>
              <a:t> </a:t>
            </a:r>
            <a:r>
              <a:rPr lang="it-IT" sz="1800" dirty="0" err="1" smtClean="0"/>
              <a:t>variables</a:t>
            </a:r>
            <a:r>
              <a:rPr lang="it-IT" sz="1800" dirty="0" smtClean="0"/>
              <a:t> </a:t>
            </a:r>
            <a:r>
              <a:rPr lang="it-IT" sz="1800" b="1" dirty="0" err="1" smtClean="0"/>
              <a:t>z</a:t>
            </a:r>
            <a:r>
              <a:rPr lang="it-IT" sz="1800" b="1" dirty="0" smtClean="0"/>
              <a:t>=</a:t>
            </a:r>
            <a:r>
              <a:rPr lang="it-IT" sz="1800" b="1" dirty="0" err="1" smtClean="0"/>
              <a:t>f</a:t>
            </a:r>
            <a:r>
              <a:rPr lang="it-IT" sz="1800" b="1" dirty="0" smtClean="0"/>
              <a:t>(</a:t>
            </a:r>
            <a:r>
              <a:rPr lang="it-IT" sz="1800" b="1" dirty="0" err="1" smtClean="0"/>
              <a:t>x,y</a:t>
            </a:r>
            <a:r>
              <a:rPr lang="it-IT" sz="1800" b="1" dirty="0" smtClean="0"/>
              <a:t>)</a:t>
            </a:r>
            <a:r>
              <a:rPr lang="it-IT" sz="1800" dirty="0" smtClean="0"/>
              <a:t>. </a:t>
            </a:r>
            <a:r>
              <a:rPr lang="it-IT" sz="1800" dirty="0" err="1" smtClean="0"/>
              <a:t>We</a:t>
            </a:r>
            <a:r>
              <a:rPr lang="it-IT" sz="1800" dirty="0" smtClean="0"/>
              <a:t> plot a 2D </a:t>
            </a:r>
            <a:r>
              <a:rPr lang="it-IT" sz="1800" dirty="0" err="1" smtClean="0"/>
              <a:t>graph</a:t>
            </a:r>
            <a:r>
              <a:rPr lang="it-IT" sz="1800" dirty="0" smtClean="0"/>
              <a:t> </a:t>
            </a:r>
            <a:r>
              <a:rPr lang="it-IT" sz="1800" dirty="0" err="1" smtClean="0"/>
              <a:t>such</a:t>
            </a:r>
            <a:r>
              <a:rPr lang="it-IT" sz="1800" dirty="0" smtClean="0"/>
              <a:t> </a:t>
            </a:r>
            <a:r>
              <a:rPr lang="it-IT" sz="1800" dirty="0" err="1" smtClean="0"/>
              <a:t>that</a:t>
            </a:r>
            <a:r>
              <a:rPr lang="it-IT" sz="1800" dirty="0" smtClean="0"/>
              <a:t> </a:t>
            </a:r>
            <a:r>
              <a:rPr lang="it-IT" sz="1800" dirty="0" err="1" smtClean="0"/>
              <a:t>each</a:t>
            </a:r>
            <a:r>
              <a:rPr lang="it-IT" sz="1800" dirty="0" smtClean="0"/>
              <a:t> </a:t>
            </a:r>
            <a:r>
              <a:rPr lang="it-IT" sz="1800" dirty="0" err="1" smtClean="0"/>
              <a:t>point</a:t>
            </a:r>
            <a:r>
              <a:rPr lang="it-IT" sz="1800" dirty="0" smtClean="0"/>
              <a:t> </a:t>
            </a:r>
            <a:r>
              <a:rPr lang="it-IT" sz="1800" b="1" dirty="0" smtClean="0"/>
              <a:t>(</a:t>
            </a:r>
            <a:r>
              <a:rPr lang="it-IT" sz="1800" b="1" dirty="0" err="1" smtClean="0"/>
              <a:t>i,j</a:t>
            </a:r>
            <a:r>
              <a:rPr lang="it-IT" sz="1800" b="1" dirty="0" smtClean="0"/>
              <a:t>)</a:t>
            </a:r>
            <a:r>
              <a:rPr lang="it-IT" sz="1800" dirty="0" smtClean="0"/>
              <a:t> </a:t>
            </a:r>
            <a:r>
              <a:rPr lang="it-IT" sz="1800" dirty="0" err="1" smtClean="0"/>
              <a:t>has</a:t>
            </a:r>
            <a:r>
              <a:rPr lang="it-IT" sz="1800" dirty="0" smtClean="0"/>
              <a:t> </a:t>
            </a:r>
            <a:r>
              <a:rPr lang="it-IT" sz="1800" dirty="0" err="1" smtClean="0"/>
              <a:t>value</a:t>
            </a:r>
            <a:r>
              <a:rPr lang="it-IT" sz="1800" dirty="0" smtClean="0"/>
              <a:t> </a:t>
            </a:r>
            <a:r>
              <a:rPr lang="it-IT" sz="1800" b="1" dirty="0" err="1" smtClean="0"/>
              <a:t>f</a:t>
            </a:r>
            <a:r>
              <a:rPr lang="it-IT" sz="1800" b="1" dirty="0" smtClean="0"/>
              <a:t>(</a:t>
            </a:r>
            <a:r>
              <a:rPr lang="it-IT" sz="1800" b="1" dirty="0" err="1" smtClean="0"/>
              <a:t>i,j</a:t>
            </a:r>
            <a:r>
              <a:rPr lang="it-IT" sz="1800" b="1" dirty="0" smtClean="0"/>
              <a:t>)</a:t>
            </a:r>
            <a:r>
              <a:rPr lang="it-IT" sz="1800" dirty="0" smtClean="0"/>
              <a:t>. For </a:t>
            </a:r>
            <a:r>
              <a:rPr lang="it-IT" sz="1800" dirty="0" err="1" smtClean="0"/>
              <a:t>each</a:t>
            </a:r>
            <a:r>
              <a:rPr lang="it-IT" sz="1800" dirty="0" smtClean="0"/>
              <a:t> </a:t>
            </a:r>
            <a:r>
              <a:rPr lang="it-IT" sz="1800" dirty="0" err="1" smtClean="0"/>
              <a:t>value</a:t>
            </a:r>
            <a:r>
              <a:rPr lang="it-IT" sz="1800" dirty="0" smtClean="0"/>
              <a:t> </a:t>
            </a:r>
            <a:r>
              <a:rPr lang="it-IT" sz="1800" dirty="0" err="1" smtClean="0"/>
              <a:t>we</a:t>
            </a:r>
            <a:r>
              <a:rPr lang="it-IT" sz="1800" dirty="0" smtClean="0"/>
              <a:t> </a:t>
            </a:r>
            <a:r>
              <a:rPr lang="it-IT" sz="1800" dirty="0" err="1" smtClean="0"/>
              <a:t>print</a:t>
            </a:r>
            <a:r>
              <a:rPr lang="it-IT" sz="1800" dirty="0" smtClean="0"/>
              <a:t> a </a:t>
            </a:r>
            <a:r>
              <a:rPr lang="it-IT" sz="1800" dirty="0" err="1" smtClean="0"/>
              <a:t>different</a:t>
            </a:r>
            <a:r>
              <a:rPr lang="it-IT" sz="1800" dirty="0" smtClean="0"/>
              <a:t> color.</a:t>
            </a:r>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r>
              <a:rPr lang="it-IT" sz="1800" dirty="0" smtClean="0"/>
              <a:t>The </a:t>
            </a:r>
            <a:r>
              <a:rPr lang="it-IT" sz="1800" dirty="0" err="1" smtClean="0"/>
              <a:t>function</a:t>
            </a:r>
            <a:r>
              <a:rPr lang="it-IT" sz="1800" dirty="0" smtClean="0"/>
              <a:t> </a:t>
            </a:r>
            <a:r>
              <a:rPr lang="it-IT" sz="1800" dirty="0" err="1" smtClean="0"/>
              <a:t>is</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49</a:t>
            </a:fld>
            <a:endParaRPr lang="en-US"/>
          </a:p>
        </p:txBody>
      </p:sp>
      <p:pic>
        <p:nvPicPr>
          <p:cNvPr id="7" name="Immagin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60" y="5382260"/>
            <a:ext cx="3231635" cy="683260"/>
          </a:xfrm>
          <a:prstGeom prst="rect">
            <a:avLst/>
          </a:prstGeom>
        </p:spPr>
      </p:pic>
      <p:pic>
        <p:nvPicPr>
          <p:cNvPr id="6" name="Immagine 5" descr="Schermata 2015-04-03 alle 14.3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20" y="2277227"/>
            <a:ext cx="7752080" cy="2995122"/>
          </a:xfrm>
          <a:prstGeom prst="rect">
            <a:avLst/>
          </a:prstGeom>
        </p:spPr>
      </p:pic>
      <p:pic>
        <p:nvPicPr>
          <p:cNvPr id="8" name="Immagine 7" descr="Schermata 2015-04-03 alle 14.38.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68" y="2162501"/>
            <a:ext cx="4819919" cy="4064000"/>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Input from </a:t>
            </a:r>
            <a:r>
              <a:rPr lang="it-IT" dirty="0" err="1" smtClean="0"/>
              <a:t>keyboard</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2000"/>
              </a:spcAft>
            </a:pPr>
            <a:r>
              <a:rPr lang="it-IT" sz="1800" dirty="0" err="1" smtClean="0"/>
              <a:t>Python</a:t>
            </a:r>
            <a:r>
              <a:rPr lang="it-IT" sz="1800" dirty="0" smtClean="0"/>
              <a:t> </a:t>
            </a:r>
            <a:r>
              <a:rPr lang="it-IT" sz="1800" dirty="0" err="1"/>
              <a:t>provides</a:t>
            </a:r>
            <a:r>
              <a:rPr lang="it-IT" sz="1800" dirty="0"/>
              <a:t> </a:t>
            </a:r>
            <a:r>
              <a:rPr lang="it-IT" sz="1800" dirty="0" err="1"/>
              <a:t>two</a:t>
            </a:r>
            <a:r>
              <a:rPr lang="it-IT" sz="1800" dirty="0"/>
              <a:t> </a:t>
            </a:r>
            <a:r>
              <a:rPr lang="it-IT" sz="1800" dirty="0" err="1"/>
              <a:t>built</a:t>
            </a:r>
            <a:r>
              <a:rPr lang="it-IT" sz="1800" dirty="0"/>
              <a:t>-in </a:t>
            </a:r>
            <a:r>
              <a:rPr lang="it-IT" sz="1800" dirty="0" err="1"/>
              <a:t>functions</a:t>
            </a:r>
            <a:r>
              <a:rPr lang="it-IT" sz="1800" dirty="0"/>
              <a:t> to </a:t>
            </a:r>
            <a:r>
              <a:rPr lang="it-IT" sz="1800" dirty="0" err="1"/>
              <a:t>read</a:t>
            </a:r>
            <a:r>
              <a:rPr lang="it-IT" sz="1800" dirty="0"/>
              <a:t> a line of text from standard input, </a:t>
            </a:r>
            <a:r>
              <a:rPr lang="it-IT" sz="1800" dirty="0" err="1"/>
              <a:t>which</a:t>
            </a:r>
            <a:r>
              <a:rPr lang="it-IT" sz="1800" dirty="0"/>
              <a:t> by default </a:t>
            </a:r>
            <a:r>
              <a:rPr lang="it-IT" sz="1800" dirty="0" err="1"/>
              <a:t>comes</a:t>
            </a:r>
            <a:r>
              <a:rPr lang="it-IT" sz="1800" dirty="0"/>
              <a:t> from the </a:t>
            </a:r>
            <a:r>
              <a:rPr lang="it-IT" sz="1800" dirty="0" err="1"/>
              <a:t>keyboard</a:t>
            </a:r>
            <a:r>
              <a:rPr lang="it-IT" sz="1800" dirty="0"/>
              <a:t>. </a:t>
            </a:r>
            <a:r>
              <a:rPr lang="it-IT" sz="1800" dirty="0" err="1"/>
              <a:t>These</a:t>
            </a:r>
            <a:r>
              <a:rPr lang="it-IT" sz="1800" dirty="0"/>
              <a:t> </a:t>
            </a:r>
            <a:r>
              <a:rPr lang="it-IT" sz="1800" dirty="0" err="1"/>
              <a:t>functions</a:t>
            </a:r>
            <a:r>
              <a:rPr lang="it-IT" sz="1800" dirty="0"/>
              <a:t> </a:t>
            </a:r>
            <a:r>
              <a:rPr lang="it-IT" sz="1800" dirty="0" smtClean="0"/>
              <a:t>are: </a:t>
            </a:r>
            <a:r>
              <a:rPr lang="it-IT" sz="1800" b="1" dirty="0" err="1">
                <a:latin typeface="Courier New"/>
                <a:cs typeface="Courier New"/>
              </a:rPr>
              <a:t>raw_input</a:t>
            </a:r>
            <a:r>
              <a:rPr lang="it-IT" sz="1800" b="1" dirty="0">
                <a:latin typeface="Courier New"/>
                <a:cs typeface="Courier New"/>
              </a:rPr>
              <a:t>() </a:t>
            </a:r>
            <a:r>
              <a:rPr lang="it-IT" sz="1800" dirty="0" smtClean="0"/>
              <a:t>and </a:t>
            </a:r>
            <a:r>
              <a:rPr lang="it-IT" sz="1800" b="1" dirty="0">
                <a:latin typeface="Courier New"/>
                <a:cs typeface="Courier New"/>
              </a:rPr>
              <a:t>input()</a:t>
            </a:r>
            <a:r>
              <a:rPr lang="it-IT" sz="1800" dirty="0" smtClean="0"/>
              <a:t>.</a:t>
            </a:r>
            <a:endParaRPr lang="it-IT" sz="1800" dirty="0"/>
          </a:p>
          <a:p>
            <a:pPr algn="just">
              <a:spcBef>
                <a:spcPts val="0"/>
              </a:spcBef>
              <a:spcAft>
                <a:spcPts val="800"/>
              </a:spcAft>
            </a:pPr>
            <a:r>
              <a:rPr lang="it-IT" sz="1800" dirty="0" smtClean="0"/>
              <a:t>The </a:t>
            </a:r>
            <a:r>
              <a:rPr lang="it-IT" sz="1800" b="1" dirty="0" err="1">
                <a:solidFill>
                  <a:srgbClr val="002060"/>
                </a:solidFill>
                <a:latin typeface="Courier New"/>
                <a:cs typeface="Courier New"/>
              </a:rPr>
              <a:t>raw_input</a:t>
            </a:r>
            <a:r>
              <a:rPr lang="it-IT" sz="1800" b="1" dirty="0">
                <a:solidFill>
                  <a:srgbClr val="002060"/>
                </a:solidFill>
                <a:latin typeface="Courier New"/>
                <a:cs typeface="Courier New"/>
              </a:rPr>
              <a:t>([</a:t>
            </a:r>
            <a:r>
              <a:rPr lang="it-IT" sz="1800" b="1" dirty="0" err="1">
                <a:solidFill>
                  <a:srgbClr val="002060"/>
                </a:solidFill>
                <a:latin typeface="Courier New"/>
                <a:cs typeface="Courier New"/>
              </a:rPr>
              <a:t>prompt</a:t>
            </a:r>
            <a:r>
              <a:rPr lang="it-IT" sz="1800" b="1" dirty="0" smtClean="0">
                <a:solidFill>
                  <a:srgbClr val="002060"/>
                </a:solidFill>
                <a:latin typeface="Courier New"/>
                <a:cs typeface="Courier New"/>
              </a:rPr>
              <a:t>]) </a:t>
            </a:r>
            <a:r>
              <a:rPr lang="it-IT" sz="1800" dirty="0" err="1" smtClean="0"/>
              <a:t>function</a:t>
            </a:r>
            <a:r>
              <a:rPr lang="it-IT" sz="1800" dirty="0" smtClean="0"/>
              <a:t> </a:t>
            </a:r>
            <a:r>
              <a:rPr lang="it-IT" sz="1800" dirty="0" err="1"/>
              <a:t>reads</a:t>
            </a:r>
            <a:r>
              <a:rPr lang="it-IT" sz="1800" dirty="0"/>
              <a:t> </a:t>
            </a:r>
            <a:r>
              <a:rPr lang="it-IT" sz="1800" dirty="0" err="1"/>
              <a:t>one</a:t>
            </a:r>
            <a:r>
              <a:rPr lang="it-IT" sz="1800" dirty="0"/>
              <a:t> line from standard input and </a:t>
            </a:r>
            <a:r>
              <a:rPr lang="it-IT" sz="1800" dirty="0" err="1"/>
              <a:t>returns</a:t>
            </a:r>
            <a:r>
              <a:rPr lang="it-IT" sz="1800" dirty="0"/>
              <a:t> </a:t>
            </a:r>
            <a:r>
              <a:rPr lang="it-IT" sz="1800" dirty="0" err="1"/>
              <a:t>it</a:t>
            </a:r>
            <a:r>
              <a:rPr lang="it-IT" sz="1800" dirty="0"/>
              <a:t> </a:t>
            </a:r>
            <a:r>
              <a:rPr lang="it-IT" sz="1800" dirty="0" err="1"/>
              <a:t>as</a:t>
            </a:r>
            <a:r>
              <a:rPr lang="it-IT" sz="1800" dirty="0"/>
              <a:t> a </a:t>
            </a:r>
            <a:r>
              <a:rPr lang="it-IT" sz="1800" dirty="0" err="1"/>
              <a:t>string</a:t>
            </a:r>
            <a:r>
              <a:rPr lang="it-IT" sz="1800" dirty="0"/>
              <a:t> (</a:t>
            </a:r>
            <a:r>
              <a:rPr lang="it-IT" sz="1800" dirty="0" err="1"/>
              <a:t>removing</a:t>
            </a:r>
            <a:r>
              <a:rPr lang="it-IT" sz="1800" dirty="0"/>
              <a:t> the </a:t>
            </a:r>
            <a:r>
              <a:rPr lang="it-IT" sz="1800" dirty="0" err="1"/>
              <a:t>trailing</a:t>
            </a:r>
            <a:r>
              <a:rPr lang="it-IT" sz="1800" dirty="0"/>
              <a:t> </a:t>
            </a:r>
            <a:r>
              <a:rPr lang="it-IT" sz="1800" dirty="0" err="1" smtClean="0"/>
              <a:t>newline</a:t>
            </a:r>
            <a:r>
              <a:rPr lang="it-IT" sz="1800" dirty="0" smtClean="0"/>
              <a:t> </a:t>
            </a:r>
            <a:r>
              <a:rPr lang="it-IT" sz="1800" b="1" dirty="0" err="1" smtClean="0"/>
              <a:t>prompt</a:t>
            </a:r>
            <a:r>
              <a:rPr lang="it-IT" sz="1800" dirty="0" smtClean="0"/>
              <a:t>)</a:t>
            </a:r>
            <a:r>
              <a:rPr lang="it-IT" dirty="0" smtClean="0"/>
              <a:t>:</a:t>
            </a:r>
          </a:p>
          <a:p>
            <a:pPr marL="349250" lvl="1" indent="0" algn="just">
              <a:spcBef>
                <a:spcPts val="800"/>
              </a:spcBef>
              <a:spcAft>
                <a:spcPts val="800"/>
              </a:spcAft>
              <a:buNone/>
            </a:pPr>
            <a:r>
              <a:rPr lang="it-IT" sz="1800" b="1" dirty="0">
                <a:latin typeface="Courier New"/>
                <a:cs typeface="Courier New"/>
              </a:rPr>
              <a:t>	</a:t>
            </a:r>
            <a:r>
              <a:rPr lang="it-IT" sz="1800" b="1" dirty="0" smtClean="0">
                <a:latin typeface="Courier New"/>
                <a:cs typeface="Courier New"/>
              </a:rPr>
              <a:t>str </a:t>
            </a:r>
            <a:r>
              <a:rPr lang="it-IT" sz="1800" b="1" dirty="0">
                <a:latin typeface="Courier New"/>
                <a:cs typeface="Courier New"/>
              </a:rPr>
              <a:t>= </a:t>
            </a:r>
            <a:r>
              <a:rPr lang="it-IT" sz="1800" b="1" dirty="0" err="1">
                <a:latin typeface="Courier New"/>
                <a:cs typeface="Courier New"/>
              </a:rPr>
              <a:t>raw_input</a:t>
            </a:r>
            <a:r>
              <a:rPr lang="it-IT" sz="1800" b="1" dirty="0">
                <a:latin typeface="Courier New"/>
                <a:cs typeface="Courier New"/>
              </a:rPr>
              <a:t>("</a:t>
            </a:r>
            <a:r>
              <a:rPr lang="it-IT" sz="1800" b="1" dirty="0" err="1">
                <a:latin typeface="Courier New"/>
                <a:cs typeface="Courier New"/>
              </a:rPr>
              <a:t>Enter</a:t>
            </a:r>
            <a:r>
              <a:rPr lang="it-IT" sz="1800" b="1" dirty="0">
                <a:latin typeface="Courier New"/>
                <a:cs typeface="Courier New"/>
              </a:rPr>
              <a:t> </a:t>
            </a:r>
            <a:r>
              <a:rPr lang="it-IT" sz="1800" b="1" dirty="0" err="1">
                <a:latin typeface="Courier New"/>
                <a:cs typeface="Courier New"/>
              </a:rPr>
              <a:t>your</a:t>
            </a:r>
            <a:r>
              <a:rPr lang="it-IT" sz="1800" b="1" dirty="0">
                <a:latin typeface="Courier New"/>
                <a:cs typeface="Courier New"/>
              </a:rPr>
              <a:t> input: </a:t>
            </a:r>
            <a:r>
              <a:rPr lang="it-IT" sz="1800" b="1" dirty="0" smtClean="0">
                <a:latin typeface="Courier New"/>
                <a:cs typeface="Courier New"/>
              </a:rPr>
              <a:t>”)</a:t>
            </a:r>
          </a:p>
          <a:p>
            <a:pPr marL="349250" lvl="1" indent="0" algn="just">
              <a:spcBef>
                <a:spcPts val="0"/>
              </a:spcBef>
              <a:spcAft>
                <a:spcPts val="2000"/>
              </a:spcAft>
              <a:buNone/>
            </a:pPr>
            <a:r>
              <a:rPr lang="it-IT" sz="1800" b="1" dirty="0" smtClean="0">
                <a:latin typeface="Courier New"/>
                <a:cs typeface="Courier New"/>
              </a:rPr>
              <a:t>	print </a:t>
            </a:r>
            <a:r>
              <a:rPr lang="it-IT" sz="1800" b="1" dirty="0">
                <a:latin typeface="Courier New"/>
                <a:cs typeface="Courier New"/>
              </a:rPr>
              <a:t>"Received input </a:t>
            </a:r>
            <a:r>
              <a:rPr lang="it-IT" sz="1800" b="1" dirty="0" err="1">
                <a:latin typeface="Courier New"/>
                <a:cs typeface="Courier New"/>
              </a:rPr>
              <a:t>is</a:t>
            </a:r>
            <a:r>
              <a:rPr lang="it-IT" sz="1800" b="1" dirty="0">
                <a:latin typeface="Courier New"/>
                <a:cs typeface="Courier New"/>
              </a:rPr>
              <a:t> : ", </a:t>
            </a:r>
            <a:r>
              <a:rPr lang="it-IT" sz="1800" b="1" dirty="0" err="1" smtClean="0">
                <a:latin typeface="Courier New"/>
                <a:cs typeface="Courier New"/>
              </a:rPr>
              <a:t>str</a:t>
            </a:r>
            <a:endParaRPr lang="it-IT" sz="1800" dirty="0"/>
          </a:p>
          <a:p>
            <a:pPr algn="just">
              <a:spcBef>
                <a:spcPts val="0"/>
              </a:spcBef>
              <a:spcAft>
                <a:spcPts val="800"/>
              </a:spcAft>
            </a:pPr>
            <a:r>
              <a:rPr lang="it-IT" sz="1800" dirty="0"/>
              <a:t>This </a:t>
            </a:r>
            <a:r>
              <a:rPr lang="it-IT" sz="1800" dirty="0" err="1"/>
              <a:t>would</a:t>
            </a:r>
            <a:r>
              <a:rPr lang="it-IT" sz="1800" dirty="0"/>
              <a:t> </a:t>
            </a:r>
            <a:r>
              <a:rPr lang="it-IT" sz="1800" dirty="0" err="1"/>
              <a:t>prompt</a:t>
            </a:r>
            <a:r>
              <a:rPr lang="it-IT" sz="1800" dirty="0"/>
              <a:t> </a:t>
            </a:r>
            <a:r>
              <a:rPr lang="it-IT" sz="1800" dirty="0" err="1"/>
              <a:t>you</a:t>
            </a:r>
            <a:r>
              <a:rPr lang="it-IT" sz="1800" dirty="0"/>
              <a:t> to </a:t>
            </a:r>
            <a:r>
              <a:rPr lang="it-IT" sz="1800" dirty="0" err="1"/>
              <a:t>enter</a:t>
            </a:r>
            <a:r>
              <a:rPr lang="it-IT" sz="1800" dirty="0"/>
              <a:t> </a:t>
            </a:r>
            <a:r>
              <a:rPr lang="it-IT" sz="1800" dirty="0" err="1"/>
              <a:t>any</a:t>
            </a:r>
            <a:r>
              <a:rPr lang="it-IT" sz="1800" dirty="0"/>
              <a:t> </a:t>
            </a:r>
            <a:r>
              <a:rPr lang="it-IT" sz="1800" dirty="0" err="1"/>
              <a:t>string</a:t>
            </a:r>
            <a:r>
              <a:rPr lang="it-IT" sz="1800" dirty="0"/>
              <a:t> and </a:t>
            </a:r>
            <a:r>
              <a:rPr lang="it-IT" sz="1800" dirty="0" err="1"/>
              <a:t>it</a:t>
            </a:r>
            <a:r>
              <a:rPr lang="it-IT" sz="1800" dirty="0"/>
              <a:t> </a:t>
            </a:r>
            <a:r>
              <a:rPr lang="it-IT" sz="1800" dirty="0" err="1"/>
              <a:t>would</a:t>
            </a:r>
            <a:r>
              <a:rPr lang="it-IT" sz="1800" dirty="0"/>
              <a:t> display </a:t>
            </a:r>
            <a:r>
              <a:rPr lang="it-IT" sz="1800" dirty="0" err="1"/>
              <a:t>same</a:t>
            </a:r>
            <a:r>
              <a:rPr lang="it-IT" sz="1800" dirty="0"/>
              <a:t> </a:t>
            </a:r>
            <a:r>
              <a:rPr lang="it-IT" sz="1800" dirty="0" err="1"/>
              <a:t>string</a:t>
            </a:r>
            <a:r>
              <a:rPr lang="it-IT" sz="1800" dirty="0"/>
              <a:t> on the screen. </a:t>
            </a:r>
            <a:r>
              <a:rPr lang="it-IT" sz="1800" dirty="0" err="1"/>
              <a:t>When</a:t>
            </a:r>
            <a:r>
              <a:rPr lang="it-IT" sz="1800" dirty="0"/>
              <a:t> I </a:t>
            </a:r>
            <a:r>
              <a:rPr lang="it-IT" sz="1800" dirty="0" err="1"/>
              <a:t>typed</a:t>
            </a:r>
            <a:r>
              <a:rPr lang="it-IT" sz="1800" dirty="0"/>
              <a:t> "Hello </a:t>
            </a:r>
            <a:r>
              <a:rPr lang="it-IT" sz="1800" dirty="0" err="1"/>
              <a:t>Python</a:t>
            </a:r>
            <a:r>
              <a:rPr lang="it-IT" sz="1800" dirty="0"/>
              <a:t>!", </a:t>
            </a:r>
            <a:r>
              <a:rPr lang="it-IT" sz="1800" dirty="0" err="1"/>
              <a:t>it</a:t>
            </a:r>
            <a:r>
              <a:rPr lang="it-IT" sz="1800" dirty="0"/>
              <a:t> output </a:t>
            </a:r>
            <a:r>
              <a:rPr lang="it-IT" sz="1800" dirty="0" err="1"/>
              <a:t>is</a:t>
            </a:r>
            <a:r>
              <a:rPr lang="it-IT" sz="1800" dirty="0"/>
              <a:t> </a:t>
            </a:r>
            <a:r>
              <a:rPr lang="it-IT" sz="1800" dirty="0" err="1"/>
              <a:t>like</a:t>
            </a:r>
            <a:r>
              <a:rPr lang="it-IT" sz="1800" dirty="0"/>
              <a:t> </a:t>
            </a:r>
            <a:r>
              <a:rPr lang="it-IT" sz="1800" dirty="0" err="1" smtClean="0"/>
              <a:t>this</a:t>
            </a:r>
            <a:r>
              <a:rPr lang="it-IT" sz="1800" dirty="0" smtClean="0"/>
              <a:t>:</a:t>
            </a:r>
          </a:p>
          <a:p>
            <a:pPr marL="349250" lvl="1" indent="0" algn="just">
              <a:spcBef>
                <a:spcPts val="0"/>
              </a:spcBef>
              <a:spcAft>
                <a:spcPts val="800"/>
              </a:spcAft>
              <a:buNone/>
            </a:pPr>
            <a:r>
              <a:rPr lang="it-IT" sz="1800" dirty="0"/>
              <a:t>	</a:t>
            </a:r>
            <a:r>
              <a:rPr lang="it-IT" sz="1800" b="1" dirty="0" err="1">
                <a:latin typeface="Courier New"/>
                <a:cs typeface="Courier New"/>
              </a:rPr>
              <a:t>Enter</a:t>
            </a:r>
            <a:r>
              <a:rPr lang="it-IT" sz="1800" b="1" dirty="0">
                <a:latin typeface="Courier New"/>
                <a:cs typeface="Courier New"/>
              </a:rPr>
              <a:t> </a:t>
            </a:r>
            <a:r>
              <a:rPr lang="it-IT" sz="1800" b="1" dirty="0" err="1">
                <a:latin typeface="Courier New"/>
                <a:cs typeface="Courier New"/>
              </a:rPr>
              <a:t>your</a:t>
            </a:r>
            <a:r>
              <a:rPr lang="it-IT" sz="1800" b="1" dirty="0">
                <a:latin typeface="Courier New"/>
                <a:cs typeface="Courier New"/>
              </a:rPr>
              <a:t> input: Hello </a:t>
            </a:r>
            <a:r>
              <a:rPr lang="it-IT" sz="1800" b="1" dirty="0" err="1" smtClean="0">
                <a:latin typeface="Courier New"/>
                <a:cs typeface="Courier New"/>
              </a:rPr>
              <a:t>Python</a:t>
            </a:r>
            <a:endParaRPr lang="it-IT" sz="1800" b="1" dirty="0">
              <a:latin typeface="Courier New"/>
              <a:cs typeface="Courier New"/>
            </a:endParaRPr>
          </a:p>
          <a:p>
            <a:pPr marL="349250" lvl="1" indent="0" algn="just">
              <a:spcBef>
                <a:spcPts val="0"/>
              </a:spcBef>
              <a:spcAft>
                <a:spcPts val="800"/>
              </a:spcAft>
              <a:buNone/>
            </a:pPr>
            <a:r>
              <a:rPr lang="it-IT" sz="1800" b="1" dirty="0">
                <a:latin typeface="Courier New"/>
                <a:cs typeface="Courier New"/>
              </a:rPr>
              <a:t>	Received input </a:t>
            </a:r>
            <a:r>
              <a:rPr lang="it-IT" sz="1800" b="1" dirty="0" err="1">
                <a:latin typeface="Courier New"/>
                <a:cs typeface="Courier New"/>
              </a:rPr>
              <a:t>is</a:t>
            </a:r>
            <a:r>
              <a:rPr lang="it-IT" sz="1800" b="1" dirty="0">
                <a:latin typeface="Courier New"/>
                <a:cs typeface="Courier New"/>
              </a:rPr>
              <a:t> : Hello </a:t>
            </a:r>
            <a:r>
              <a:rPr lang="it-IT" sz="1800" b="1" dirty="0" err="1" smtClean="0">
                <a:latin typeface="Courier New"/>
                <a:cs typeface="Courier New"/>
              </a:rPr>
              <a:t>Python</a:t>
            </a:r>
            <a:endParaRPr lang="it-IT" sz="1800" dirty="0"/>
          </a:p>
          <a:p>
            <a:pPr algn="just">
              <a:spcBef>
                <a:spcPts val="0"/>
              </a:spcBef>
              <a:spcAft>
                <a:spcPts val="800"/>
              </a:spcAft>
            </a:pPr>
            <a:r>
              <a:rPr lang="it-IT" sz="1800" dirty="0"/>
              <a:t>The output </a:t>
            </a:r>
            <a:r>
              <a:rPr lang="it-IT" sz="1800" dirty="0" err="1"/>
              <a:t>is</a:t>
            </a:r>
            <a:r>
              <a:rPr lang="it-IT" sz="1800" dirty="0"/>
              <a:t> </a:t>
            </a:r>
            <a:r>
              <a:rPr lang="it-IT" sz="1800" dirty="0" err="1"/>
              <a:t>always</a:t>
            </a:r>
            <a:r>
              <a:rPr lang="it-IT" sz="1800" dirty="0"/>
              <a:t> a </a:t>
            </a:r>
            <a:r>
              <a:rPr lang="it-IT" sz="1800" dirty="0" err="1"/>
              <a:t>string</a:t>
            </a:r>
            <a:r>
              <a:rPr lang="it-IT" sz="1800" dirty="0"/>
              <a:t> (e.g. </a:t>
            </a:r>
            <a:r>
              <a:rPr lang="it-IT" sz="1800" b="1" i="1" dirty="0"/>
              <a:t>casting</a:t>
            </a:r>
            <a:r>
              <a:rPr lang="it-IT" sz="1800" dirty="0"/>
              <a:t> </a:t>
            </a:r>
            <a:r>
              <a:rPr lang="it-IT" sz="1800" dirty="0" err="1"/>
              <a:t>necessary</a:t>
            </a:r>
            <a:r>
              <a:rPr lang="it-IT" sz="1800" dirty="0"/>
              <a:t> if I </a:t>
            </a:r>
            <a:r>
              <a:rPr lang="it-IT" sz="1800" dirty="0" err="1"/>
              <a:t>need</a:t>
            </a:r>
            <a:r>
              <a:rPr lang="it-IT" sz="1800" dirty="0"/>
              <a:t> to </a:t>
            </a:r>
            <a:r>
              <a:rPr lang="it-IT" sz="1800" dirty="0" err="1"/>
              <a:t>acquire</a:t>
            </a:r>
            <a:r>
              <a:rPr lang="it-IT" sz="1800" dirty="0"/>
              <a:t> a </a:t>
            </a:r>
            <a:r>
              <a:rPr lang="it-IT" sz="1800" dirty="0" err="1"/>
              <a:t>number</a:t>
            </a:r>
            <a:r>
              <a:rPr lang="it-IT" sz="18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dirty="0"/>
          </a:p>
        </p:txBody>
      </p:sp>
      <p:sp>
        <p:nvSpPr>
          <p:cNvPr id="5" name="Segnaposto numero diapositiva 4"/>
          <p:cNvSpPr>
            <a:spLocks noGrp="1"/>
          </p:cNvSpPr>
          <p:nvPr>
            <p:ph type="sldNum" sz="quarter" idx="12"/>
          </p:nvPr>
        </p:nvSpPr>
        <p:spPr/>
        <p:txBody>
          <a:bodyPr/>
          <a:lstStyle/>
          <a:p>
            <a:fld id="{9F2F5E10-5301-4EE6-90D2-A6C4A3F62BED}" type="slidenum">
              <a:rPr lang="en-US" smtClean="0"/>
              <a:t>5</a:t>
            </a:fld>
            <a:endParaRPr lang="en-US"/>
          </a:p>
        </p:txBody>
      </p:sp>
    </p:spTree>
    <p:extLst>
      <p:ext uri="{BB962C8B-B14F-4D97-AF65-F5344CB8AC3E}">
        <p14:creationId xmlns:p14="http://schemas.microsoft.com/office/powerpoint/2010/main" val="6237524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Many</a:t>
            </a:r>
            <a:r>
              <a:rPr lang="it-IT" dirty="0" smtClean="0"/>
              <a:t> </a:t>
            </a:r>
            <a:r>
              <a:rPr lang="it-IT" dirty="0" err="1" smtClean="0"/>
              <a:t>kinds</a:t>
            </a:r>
            <a:r>
              <a:rPr lang="it-IT" dirty="0" smtClean="0"/>
              <a:t> of plots…</a:t>
            </a:r>
            <a:endParaRPr lang="it-IT"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50</a:t>
            </a:fld>
            <a:endParaRPr lang="en-US"/>
          </a:p>
        </p:txBody>
      </p:sp>
      <p:pic>
        <p:nvPicPr>
          <p:cNvPr id="6" name="Immagine 5"/>
          <p:cNvPicPr>
            <a:picLocks noChangeAspect="1"/>
          </p:cNvPicPr>
          <p:nvPr/>
        </p:nvPicPr>
        <p:blipFill>
          <a:blip r:embed="rId2"/>
          <a:stretch>
            <a:fillRect/>
          </a:stretch>
        </p:blipFill>
        <p:spPr>
          <a:xfrm>
            <a:off x="457200" y="1557215"/>
            <a:ext cx="2607221" cy="1955416"/>
          </a:xfrm>
          <a:prstGeom prst="rect">
            <a:avLst/>
          </a:prstGeom>
        </p:spPr>
      </p:pic>
      <p:pic>
        <p:nvPicPr>
          <p:cNvPr id="7" name="Immagine 6"/>
          <p:cNvPicPr>
            <a:picLocks noChangeAspect="1"/>
          </p:cNvPicPr>
          <p:nvPr/>
        </p:nvPicPr>
        <p:blipFill>
          <a:blip r:embed="rId3"/>
          <a:stretch>
            <a:fillRect/>
          </a:stretch>
        </p:blipFill>
        <p:spPr>
          <a:xfrm>
            <a:off x="450037" y="3654592"/>
            <a:ext cx="2614384" cy="1960789"/>
          </a:xfrm>
          <a:prstGeom prst="rect">
            <a:avLst/>
          </a:prstGeom>
        </p:spPr>
      </p:pic>
      <p:pic>
        <p:nvPicPr>
          <p:cNvPr id="8" name="Immagine 7"/>
          <p:cNvPicPr>
            <a:picLocks noChangeAspect="1"/>
          </p:cNvPicPr>
          <p:nvPr/>
        </p:nvPicPr>
        <p:blipFill>
          <a:blip r:embed="rId4"/>
          <a:stretch>
            <a:fillRect/>
          </a:stretch>
        </p:blipFill>
        <p:spPr>
          <a:xfrm>
            <a:off x="6045570" y="3654592"/>
            <a:ext cx="2821353" cy="2116015"/>
          </a:xfrm>
          <a:prstGeom prst="rect">
            <a:avLst/>
          </a:prstGeom>
        </p:spPr>
      </p:pic>
      <p:pic>
        <p:nvPicPr>
          <p:cNvPr id="9" name="Immagine 8"/>
          <p:cNvPicPr>
            <a:picLocks noChangeAspect="1"/>
          </p:cNvPicPr>
          <p:nvPr/>
        </p:nvPicPr>
        <p:blipFill>
          <a:blip r:embed="rId5"/>
          <a:stretch>
            <a:fillRect/>
          </a:stretch>
        </p:blipFill>
        <p:spPr>
          <a:xfrm>
            <a:off x="3288104" y="1557215"/>
            <a:ext cx="2652058" cy="1989044"/>
          </a:xfrm>
          <a:prstGeom prst="rect">
            <a:avLst/>
          </a:prstGeom>
        </p:spPr>
      </p:pic>
      <p:pic>
        <p:nvPicPr>
          <p:cNvPr id="10" name="Immagine 9"/>
          <p:cNvPicPr>
            <a:picLocks noChangeAspect="1"/>
          </p:cNvPicPr>
          <p:nvPr/>
        </p:nvPicPr>
        <p:blipFill>
          <a:blip r:embed="rId6"/>
          <a:stretch>
            <a:fillRect/>
          </a:stretch>
        </p:blipFill>
        <p:spPr>
          <a:xfrm>
            <a:off x="3288104" y="3654592"/>
            <a:ext cx="2501081" cy="1875811"/>
          </a:xfrm>
          <a:prstGeom prst="rect">
            <a:avLst/>
          </a:prstGeom>
        </p:spPr>
      </p:pic>
      <p:pic>
        <p:nvPicPr>
          <p:cNvPr id="11" name="Immagine 10"/>
          <p:cNvPicPr>
            <a:picLocks noChangeAspect="1"/>
          </p:cNvPicPr>
          <p:nvPr/>
        </p:nvPicPr>
        <p:blipFill>
          <a:blip r:embed="rId7"/>
          <a:stretch>
            <a:fillRect/>
          </a:stretch>
        </p:blipFill>
        <p:spPr>
          <a:xfrm>
            <a:off x="6259703" y="1557215"/>
            <a:ext cx="2607220" cy="1955415"/>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Schermata 2015-04-08 alle 00.19.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615" y="2344593"/>
            <a:ext cx="6737658" cy="2735408"/>
          </a:xfrm>
          <a:prstGeom prst="rect">
            <a:avLst/>
          </a:prstGeom>
        </p:spPr>
      </p:pic>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Fill</a:t>
            </a:r>
            <a:r>
              <a:rPr lang="it-IT" dirty="0" smtClean="0"/>
              <a:t> </a:t>
            </a:r>
            <a:r>
              <a:rPr lang="it-IT" dirty="0" err="1" smtClean="0"/>
              <a:t>curves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fill</a:t>
            </a:r>
            <a:r>
              <a:rPr lang="it-IT" sz="1800" dirty="0" smtClean="0"/>
              <a:t> an area </a:t>
            </a:r>
            <a:r>
              <a:rPr lang="it-IT" sz="1800" dirty="0" err="1" smtClean="0"/>
              <a:t>delimited</a:t>
            </a:r>
            <a:r>
              <a:rPr lang="it-IT" sz="1800" dirty="0" smtClean="0"/>
              <a:t> by </a:t>
            </a:r>
            <a:r>
              <a:rPr lang="it-IT" sz="1800" dirty="0" err="1" smtClean="0"/>
              <a:t>curves</a:t>
            </a:r>
            <a:r>
              <a:rPr lang="it-IT" sz="1800" dirty="0" smtClean="0"/>
              <a:t> with a </a:t>
            </a:r>
            <a:r>
              <a:rPr lang="it-IT" sz="1800" dirty="0" err="1" smtClean="0"/>
              <a:t>proper</a:t>
            </a:r>
            <a:r>
              <a:rPr lang="it-IT" sz="1800" dirty="0" smtClean="0"/>
              <a:t> color and </a:t>
            </a:r>
            <a:r>
              <a:rPr lang="it-IT" sz="1800" dirty="0" err="1" smtClean="0"/>
              <a:t>transparency</a:t>
            </a:r>
            <a:r>
              <a:rPr lang="it-IT" sz="1800" dirty="0" smtClean="0"/>
              <a:t>.</a:t>
            </a:r>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800"/>
              </a:spcBef>
              <a:spcAft>
                <a:spcPts val="800"/>
              </a:spcAft>
            </a:pPr>
            <a:endParaRPr lang="it-IT" sz="1800" dirty="0" smtClean="0"/>
          </a:p>
          <a:p>
            <a:pPr algn="just">
              <a:spcBef>
                <a:spcPts val="800"/>
              </a:spcBef>
              <a:spcAft>
                <a:spcPts val="800"/>
              </a:spcAft>
            </a:pPr>
            <a:endParaRPr lang="it-IT" sz="1800" dirty="0"/>
          </a:p>
          <a:p>
            <a:pPr algn="just">
              <a:spcBef>
                <a:spcPts val="0"/>
              </a:spcBef>
              <a:spcAft>
                <a:spcPts val="800"/>
              </a:spcAft>
            </a:pPr>
            <a:r>
              <a:rPr lang="it-IT" sz="1600" b="1" dirty="0" smtClean="0">
                <a:latin typeface="Courier New"/>
                <a:cs typeface="Courier New"/>
              </a:rPr>
              <a:t>fill_between(x, y1, y2)</a:t>
            </a:r>
            <a:r>
              <a:rPr lang="it-IT" sz="1800" dirty="0"/>
              <a:t>: </a:t>
            </a:r>
            <a:r>
              <a:rPr lang="it-IT" sz="1800" dirty="0" smtClean="0"/>
              <a:t>the </a:t>
            </a:r>
            <a:r>
              <a:rPr lang="it-IT" sz="1800" dirty="0" err="1" smtClean="0"/>
              <a:t>method</a:t>
            </a:r>
            <a:r>
              <a:rPr lang="it-IT" sz="1800" dirty="0" smtClean="0"/>
              <a:t> </a:t>
            </a:r>
            <a:r>
              <a:rPr lang="it-IT" sz="1800" dirty="0" err="1" smtClean="0"/>
              <a:t>takes</a:t>
            </a:r>
            <a:r>
              <a:rPr lang="it-IT" sz="1800" dirty="0" smtClean="0"/>
              <a:t> </a:t>
            </a:r>
            <a:r>
              <a:rPr lang="it-IT" sz="1800" dirty="0" err="1"/>
              <a:t>at</a:t>
            </a:r>
            <a:r>
              <a:rPr lang="it-IT" sz="1800" dirty="0"/>
              <a:t> </a:t>
            </a:r>
            <a:r>
              <a:rPr lang="it-IT" sz="1800" dirty="0" err="1"/>
              <a:t>least</a:t>
            </a:r>
            <a:r>
              <a:rPr lang="it-IT" sz="1800" dirty="0"/>
              <a:t> </a:t>
            </a:r>
            <a:r>
              <a:rPr lang="it-IT" sz="1800" dirty="0" err="1"/>
              <a:t>two</a:t>
            </a:r>
            <a:r>
              <a:rPr lang="it-IT" sz="1800" dirty="0"/>
              <a:t> </a:t>
            </a:r>
            <a:r>
              <a:rPr lang="it-IT" sz="1800" dirty="0" err="1"/>
              <a:t>arguments</a:t>
            </a:r>
            <a:r>
              <a:rPr lang="it-IT" sz="1800" dirty="0"/>
              <a:t> </a:t>
            </a:r>
            <a:r>
              <a:rPr lang="it-IT" sz="1800" b="1" dirty="0"/>
              <a:t>x</a:t>
            </a:r>
            <a:r>
              <a:rPr lang="it-IT" sz="1800" dirty="0"/>
              <a:t> and </a:t>
            </a:r>
            <a:r>
              <a:rPr lang="it-IT" sz="1800" b="1" dirty="0"/>
              <a:t>y1</a:t>
            </a:r>
            <a:r>
              <a:rPr lang="it-IT" sz="1800" dirty="0"/>
              <a:t>, </a:t>
            </a:r>
            <a:r>
              <a:rPr lang="it-IT" sz="1800" dirty="0" err="1"/>
              <a:t>while</a:t>
            </a:r>
            <a:r>
              <a:rPr lang="it-IT" sz="1800" dirty="0"/>
              <a:t> </a:t>
            </a:r>
            <a:r>
              <a:rPr lang="it-IT" sz="1800" dirty="0" err="1"/>
              <a:t>it</a:t>
            </a:r>
            <a:r>
              <a:rPr lang="it-IT" sz="1800" dirty="0"/>
              <a:t> </a:t>
            </a:r>
            <a:r>
              <a:rPr lang="it-IT" sz="1800" dirty="0" err="1"/>
              <a:t>also</a:t>
            </a:r>
            <a:r>
              <a:rPr lang="it-IT" sz="1800" dirty="0"/>
              <a:t> </a:t>
            </a:r>
            <a:r>
              <a:rPr lang="it-IT" sz="1800" dirty="0" err="1"/>
              <a:t>has</a:t>
            </a:r>
            <a:r>
              <a:rPr lang="it-IT" sz="1800" dirty="0"/>
              <a:t> a </a:t>
            </a:r>
            <a:r>
              <a:rPr lang="it-IT" sz="1800" dirty="0" err="1"/>
              <a:t>parameter</a:t>
            </a:r>
            <a:r>
              <a:rPr lang="it-IT" sz="1800" dirty="0"/>
              <a:t> </a:t>
            </a:r>
            <a:r>
              <a:rPr lang="it-IT" sz="1800" b="1" dirty="0"/>
              <a:t>y2</a:t>
            </a:r>
            <a:r>
              <a:rPr lang="it-IT" sz="1800" dirty="0"/>
              <a:t> with default </a:t>
            </a:r>
            <a:r>
              <a:rPr lang="it-IT" sz="1800" dirty="0" err="1"/>
              <a:t>value</a:t>
            </a:r>
            <a:r>
              <a:rPr lang="it-IT" sz="1800" dirty="0"/>
              <a:t> </a:t>
            </a:r>
            <a:r>
              <a:rPr lang="it-IT" sz="1800" b="1" dirty="0"/>
              <a:t>0</a:t>
            </a:r>
            <a:r>
              <a:rPr lang="it-IT" sz="1800" dirty="0"/>
              <a:t>. The </a:t>
            </a:r>
            <a:r>
              <a:rPr lang="it-IT" sz="1800" dirty="0" err="1"/>
              <a:t>method</a:t>
            </a:r>
            <a:r>
              <a:rPr lang="it-IT" sz="1800" dirty="0"/>
              <a:t> </a:t>
            </a:r>
            <a:r>
              <a:rPr lang="it-IT" sz="1800" dirty="0" err="1"/>
              <a:t>will</a:t>
            </a:r>
            <a:r>
              <a:rPr lang="it-IT" sz="1800" dirty="0"/>
              <a:t> </a:t>
            </a:r>
            <a:r>
              <a:rPr lang="it-IT" sz="1800" dirty="0" err="1"/>
              <a:t>fill</a:t>
            </a:r>
            <a:r>
              <a:rPr lang="it-IT" sz="1800" dirty="0"/>
              <a:t> the area </a:t>
            </a:r>
            <a:r>
              <a:rPr lang="it-IT" sz="1800" dirty="0" err="1"/>
              <a:t>between</a:t>
            </a:r>
            <a:r>
              <a:rPr lang="it-IT" sz="1800" dirty="0"/>
              <a:t> </a:t>
            </a:r>
            <a:r>
              <a:rPr lang="it-IT" sz="1800" b="1" dirty="0"/>
              <a:t>y1</a:t>
            </a:r>
            <a:r>
              <a:rPr lang="it-IT" sz="1800" dirty="0"/>
              <a:t> and </a:t>
            </a:r>
            <a:r>
              <a:rPr lang="it-IT" sz="1800" b="1" dirty="0"/>
              <a:t>y2</a:t>
            </a:r>
            <a:r>
              <a:rPr lang="it-IT" sz="1800" dirty="0"/>
              <a:t> for the </a:t>
            </a:r>
            <a:r>
              <a:rPr lang="it-IT" sz="1800" dirty="0" err="1"/>
              <a:t>specified</a:t>
            </a:r>
            <a:r>
              <a:rPr lang="it-IT" sz="1800" dirty="0"/>
              <a:t> </a:t>
            </a:r>
            <a:r>
              <a:rPr lang="it-IT" sz="1800" b="1" dirty="0"/>
              <a:t>x</a:t>
            </a:r>
            <a:r>
              <a:rPr lang="it-IT" sz="1800" dirty="0"/>
              <a:t>-</a:t>
            </a:r>
            <a:r>
              <a:rPr lang="it-IT" sz="1800" dirty="0" err="1"/>
              <a:t>values</a:t>
            </a:r>
            <a:r>
              <a:rPr lang="it-IT" sz="18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51</a:t>
            </a:fld>
            <a:endParaRPr lang="en-US"/>
          </a:p>
        </p:txBody>
      </p:sp>
      <p:pic>
        <p:nvPicPr>
          <p:cNvPr id="7" name="Immagine 6" descr="Schermata 2015-04-08 alle 00.2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056" y="2157526"/>
            <a:ext cx="5081037" cy="4128965"/>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5" presetClass="exit" presetSubtype="10" fill="hold" nodeType="withEffect">
                                  <p:stCondLst>
                                    <p:cond delay="0"/>
                                  </p:stCondLst>
                                  <p:childTnLst>
                                    <p:animEffect transition="out" filter="checkerboard(across)">
                                      <p:cBhvr>
                                        <p:cTn id="9" dur="500"/>
                                        <p:tgtEl>
                                          <p:spTgt spid="3">
                                            <p:txEl>
                                              <p:pRg st="8" end="8"/>
                                            </p:txEl>
                                          </p:spTgt>
                                        </p:tgtEl>
                                      </p:cBhvr>
                                    </p:animEffect>
                                    <p:set>
                                      <p:cBhvr>
                                        <p:cTn id="10" dur="1" fill="hold">
                                          <p:stCondLst>
                                            <p:cond delay="499"/>
                                          </p:stCondLst>
                                        </p:cTn>
                                        <p:tgtEl>
                                          <p:spTgt spid="3">
                                            <p:txEl>
                                              <p:pRg st="8" end="8"/>
                                            </p:txEl>
                                          </p:spTgt>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Scatter</a:t>
            </a:r>
            <a:r>
              <a:rPr lang="it-IT" dirty="0" smtClean="0"/>
              <a:t> plots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600" b="1" dirty="0" err="1" smtClean="0"/>
              <a:t>Scatter</a:t>
            </a:r>
            <a:r>
              <a:rPr lang="it-IT" sz="1600" b="1" dirty="0" smtClean="0"/>
              <a:t> plot </a:t>
            </a:r>
            <a:r>
              <a:rPr lang="it-IT" sz="1600" dirty="0" smtClean="0"/>
              <a:t>(</a:t>
            </a:r>
            <a:r>
              <a:rPr lang="it-IT" sz="1600" i="1" dirty="0" smtClean="0"/>
              <a:t>grafico a </a:t>
            </a:r>
            <a:r>
              <a:rPr lang="it-IT" sz="1600" i="1" dirty="0" err="1" smtClean="0"/>
              <a:t>disperisione</a:t>
            </a:r>
            <a:r>
              <a:rPr lang="it-IT" sz="1600" dirty="0" smtClean="0"/>
              <a:t>)</a:t>
            </a:r>
            <a:r>
              <a:rPr lang="it-IT" sz="1600" dirty="0"/>
              <a:t>: </a:t>
            </a:r>
            <a:r>
              <a:rPr lang="it-IT" sz="1600" dirty="0" smtClean="0"/>
              <a:t>the </a:t>
            </a:r>
            <a:r>
              <a:rPr lang="it-IT" sz="1600" dirty="0"/>
              <a:t>data </a:t>
            </a:r>
            <a:r>
              <a:rPr lang="it-IT" sz="1600" dirty="0" smtClean="0"/>
              <a:t>are </a:t>
            </a:r>
            <a:r>
              <a:rPr lang="it-IT" sz="1600" dirty="0" err="1" smtClean="0"/>
              <a:t>displayed</a:t>
            </a:r>
            <a:r>
              <a:rPr lang="it-IT" sz="1600" dirty="0" smtClean="0"/>
              <a:t> </a:t>
            </a:r>
            <a:r>
              <a:rPr lang="it-IT" sz="1600" dirty="0" err="1"/>
              <a:t>as</a:t>
            </a:r>
            <a:r>
              <a:rPr lang="it-IT" sz="1600" dirty="0"/>
              <a:t> a </a:t>
            </a:r>
            <a:r>
              <a:rPr lang="it-IT" sz="1600" dirty="0" err="1"/>
              <a:t>collection</a:t>
            </a:r>
            <a:r>
              <a:rPr lang="it-IT" sz="1600" dirty="0"/>
              <a:t> of </a:t>
            </a:r>
            <a:r>
              <a:rPr lang="it-IT" sz="1600" dirty="0" err="1"/>
              <a:t>points</a:t>
            </a:r>
            <a:r>
              <a:rPr lang="it-IT" sz="1600" dirty="0"/>
              <a:t>, </a:t>
            </a:r>
            <a:r>
              <a:rPr lang="it-IT" sz="1600" dirty="0" err="1"/>
              <a:t>each</a:t>
            </a:r>
            <a:r>
              <a:rPr lang="it-IT" sz="1600" dirty="0"/>
              <a:t> </a:t>
            </a:r>
            <a:r>
              <a:rPr lang="it-IT" sz="1600" dirty="0" err="1"/>
              <a:t>having</a:t>
            </a:r>
            <a:r>
              <a:rPr lang="it-IT" sz="1600" dirty="0"/>
              <a:t> the </a:t>
            </a:r>
            <a:r>
              <a:rPr lang="it-IT" sz="1600" dirty="0" err="1"/>
              <a:t>value</a:t>
            </a:r>
            <a:r>
              <a:rPr lang="it-IT" sz="1600" dirty="0"/>
              <a:t> of </a:t>
            </a:r>
            <a:r>
              <a:rPr lang="it-IT" sz="1600" dirty="0" err="1"/>
              <a:t>one</a:t>
            </a:r>
            <a:r>
              <a:rPr lang="it-IT" sz="1600" dirty="0"/>
              <a:t> </a:t>
            </a:r>
            <a:r>
              <a:rPr lang="it-IT" sz="1600" dirty="0" err="1"/>
              <a:t>variable</a:t>
            </a:r>
            <a:r>
              <a:rPr lang="it-IT" sz="1600" dirty="0"/>
              <a:t> </a:t>
            </a:r>
            <a:r>
              <a:rPr lang="it-IT" sz="1600" dirty="0" err="1"/>
              <a:t>determining</a:t>
            </a:r>
            <a:r>
              <a:rPr lang="it-IT" sz="1600" dirty="0"/>
              <a:t> the position on the </a:t>
            </a:r>
            <a:r>
              <a:rPr lang="it-IT" sz="1600" dirty="0" err="1"/>
              <a:t>horizontal</a:t>
            </a:r>
            <a:r>
              <a:rPr lang="it-IT" sz="1600" dirty="0"/>
              <a:t> </a:t>
            </a:r>
            <a:r>
              <a:rPr lang="it-IT" sz="1600" dirty="0" err="1"/>
              <a:t>axis</a:t>
            </a:r>
            <a:r>
              <a:rPr lang="it-IT" sz="1600" dirty="0"/>
              <a:t> and the </a:t>
            </a:r>
            <a:r>
              <a:rPr lang="it-IT" sz="1600" dirty="0" err="1"/>
              <a:t>value</a:t>
            </a:r>
            <a:r>
              <a:rPr lang="it-IT" sz="1600" dirty="0"/>
              <a:t> of the </a:t>
            </a:r>
            <a:r>
              <a:rPr lang="it-IT" sz="1600" dirty="0" err="1"/>
              <a:t>other</a:t>
            </a:r>
            <a:r>
              <a:rPr lang="it-IT" sz="1600" dirty="0"/>
              <a:t> </a:t>
            </a:r>
            <a:r>
              <a:rPr lang="it-IT" sz="1600" dirty="0" err="1"/>
              <a:t>variable</a:t>
            </a:r>
            <a:r>
              <a:rPr lang="it-IT" sz="1600" dirty="0"/>
              <a:t> </a:t>
            </a:r>
            <a:r>
              <a:rPr lang="it-IT" sz="1600" dirty="0" err="1"/>
              <a:t>determining</a:t>
            </a:r>
            <a:r>
              <a:rPr lang="it-IT" sz="1600" dirty="0"/>
              <a:t> the position on the </a:t>
            </a:r>
            <a:r>
              <a:rPr lang="it-IT" sz="1600" dirty="0" err="1"/>
              <a:t>vertical</a:t>
            </a:r>
            <a:r>
              <a:rPr lang="it-IT" sz="1600" dirty="0"/>
              <a:t> </a:t>
            </a:r>
            <a:r>
              <a:rPr lang="it-IT" sz="1600" dirty="0" err="1"/>
              <a:t>axis</a:t>
            </a:r>
            <a:r>
              <a:rPr lang="it-IT" sz="1600" dirty="0" smtClean="0"/>
              <a:t>.</a:t>
            </a:r>
            <a:endParaRPr lang="it-IT" sz="16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52</a:t>
            </a:fld>
            <a:endParaRPr lang="en-US"/>
          </a:p>
        </p:txBody>
      </p:sp>
      <p:pic>
        <p:nvPicPr>
          <p:cNvPr id="7" name="Immagine 6" descr="Schermata 2015-04-08 alle 22.10.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440" y="2396202"/>
            <a:ext cx="4767944" cy="4017847"/>
          </a:xfrm>
          <a:prstGeom prst="rect">
            <a:avLst/>
          </a:prstGeom>
        </p:spPr>
      </p:pic>
      <p:pic>
        <p:nvPicPr>
          <p:cNvPr id="8" name="Immagine 7" descr="Schermata 2015-04-28 alle 17.06.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095" y="2533668"/>
            <a:ext cx="6926384" cy="2921163"/>
          </a:xfrm>
          <a:prstGeom prst="rect">
            <a:avLst/>
          </a:prstGeom>
        </p:spPr>
      </p:pic>
    </p:spTree>
    <p:extLst>
      <p:ext uri="{BB962C8B-B14F-4D97-AF65-F5344CB8AC3E}">
        <p14:creationId xmlns:p14="http://schemas.microsoft.com/office/powerpoint/2010/main" val="309911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Schermata 2015-04-12 alle 12.31.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20" y="2760440"/>
            <a:ext cx="6817360" cy="3531295"/>
          </a:xfrm>
          <a:prstGeom prst="rect">
            <a:avLst/>
          </a:prstGeom>
        </p:spPr>
      </p:pic>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3D plot</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To plot 3D </a:t>
            </a:r>
            <a:r>
              <a:rPr lang="it-IT" sz="1800" dirty="0" err="1" smtClean="0"/>
              <a:t>graphs</a:t>
            </a:r>
            <a:r>
              <a:rPr lang="it-IT" sz="1800" dirty="0" smtClean="0"/>
              <a:t> </a:t>
            </a:r>
            <a:r>
              <a:rPr lang="it-IT" sz="1800" dirty="0" err="1" smtClean="0"/>
              <a:t>we</a:t>
            </a:r>
            <a:r>
              <a:rPr lang="it-IT" sz="1800" dirty="0" smtClean="0"/>
              <a:t> </a:t>
            </a:r>
            <a:r>
              <a:rPr lang="it-IT" sz="1800" dirty="0" err="1" smtClean="0"/>
              <a:t>need</a:t>
            </a:r>
            <a:r>
              <a:rPr lang="it-IT" sz="1800" dirty="0" smtClean="0"/>
              <a:t> to import an </a:t>
            </a:r>
            <a:r>
              <a:rPr lang="it-IT" sz="1800" dirty="0" err="1" smtClean="0"/>
              <a:t>additional</a:t>
            </a:r>
            <a:r>
              <a:rPr lang="it-IT" sz="1800" dirty="0" smtClean="0"/>
              <a:t> </a:t>
            </a:r>
            <a:r>
              <a:rPr lang="it-IT" sz="1800" dirty="0" err="1" smtClean="0"/>
              <a:t>module</a:t>
            </a:r>
            <a:r>
              <a:rPr lang="it-IT" sz="1800" dirty="0"/>
              <a:t> </a:t>
            </a:r>
            <a:r>
              <a:rPr lang="it-IT" sz="1600" b="1" dirty="0" smtClean="0">
                <a:latin typeface="Courier New"/>
                <a:cs typeface="Courier New"/>
              </a:rPr>
              <a:t>mpl_toolkits.mplot3d</a:t>
            </a:r>
            <a:r>
              <a:rPr lang="it-IT" sz="1800" dirty="0" smtClean="0"/>
              <a:t> and in </a:t>
            </a:r>
            <a:r>
              <a:rPr lang="it-IT" sz="1800" dirty="0" err="1" smtClean="0"/>
              <a:t>particular</a:t>
            </a:r>
            <a:r>
              <a:rPr lang="it-IT" sz="1800" dirty="0" smtClean="0"/>
              <a:t> the </a:t>
            </a:r>
            <a:r>
              <a:rPr lang="it-IT" sz="1600" b="1" dirty="0">
                <a:latin typeface="Courier New"/>
                <a:cs typeface="Courier New"/>
              </a:rPr>
              <a:t>Axes3D</a:t>
            </a:r>
            <a:r>
              <a:rPr lang="it-IT" sz="1800" dirty="0" smtClean="0"/>
              <a:t> </a:t>
            </a:r>
            <a:r>
              <a:rPr lang="it-IT" sz="1800" dirty="0" err="1" smtClean="0"/>
              <a:t>object</a:t>
            </a:r>
            <a:r>
              <a:rPr lang="it-IT" sz="1800" dirty="0" smtClean="0"/>
              <a:t>!</a:t>
            </a:r>
          </a:p>
          <a:p>
            <a:pPr algn="just">
              <a:spcBef>
                <a:spcPts val="0"/>
              </a:spcBef>
              <a:spcAft>
                <a:spcPts val="800"/>
              </a:spcAft>
            </a:pPr>
            <a:r>
              <a:rPr lang="it-IT" sz="1800" dirty="0"/>
              <a:t>The </a:t>
            </a:r>
            <a:r>
              <a:rPr lang="it-IT" sz="1800" b="1" dirty="0" err="1"/>
              <a:t>rstride</a:t>
            </a:r>
            <a:r>
              <a:rPr lang="it-IT" sz="1800" dirty="0"/>
              <a:t> and </a:t>
            </a:r>
            <a:r>
              <a:rPr lang="it-IT" sz="1800" b="1" dirty="0" err="1"/>
              <a:t>cstride</a:t>
            </a:r>
            <a:r>
              <a:rPr lang="it-IT" sz="1800" dirty="0"/>
              <a:t> </a:t>
            </a:r>
            <a:r>
              <a:rPr lang="it-IT" sz="1800" dirty="0" err="1"/>
              <a:t>kwargs</a:t>
            </a:r>
            <a:r>
              <a:rPr lang="it-IT" sz="1800" dirty="0"/>
              <a:t> set the stride </a:t>
            </a:r>
            <a:r>
              <a:rPr lang="it-IT" sz="1800" dirty="0" err="1"/>
              <a:t>used</a:t>
            </a:r>
            <a:r>
              <a:rPr lang="it-IT" sz="1800" dirty="0"/>
              <a:t> to sample the input data to generate the </a:t>
            </a:r>
            <a:r>
              <a:rPr lang="it-IT" sz="1800" dirty="0" err="1" smtClean="0"/>
              <a:t>graph</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53</a:t>
            </a:fld>
            <a:endParaRPr lang="en-US"/>
          </a:p>
        </p:txBody>
      </p:sp>
      <p:pic>
        <p:nvPicPr>
          <p:cNvPr id="9" name="Immagine 8" descr="Schermata 2015-04-12 alle 12.32.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99" y="2695825"/>
            <a:ext cx="4424802" cy="3717109"/>
          </a:xfrm>
          <a:prstGeom prst="rect">
            <a:avLst/>
          </a:prstGeom>
        </p:spPr>
      </p:pic>
    </p:spTree>
    <p:extLst>
      <p:ext uri="{BB962C8B-B14F-4D97-AF65-F5344CB8AC3E}">
        <p14:creationId xmlns:p14="http://schemas.microsoft.com/office/powerpoint/2010/main" val="16175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Schermata 2015-04-12 alle 13.2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2115247"/>
            <a:ext cx="7569200" cy="4092513"/>
          </a:xfrm>
          <a:prstGeom prst="rect">
            <a:avLst/>
          </a:prstGeom>
        </p:spPr>
      </p:pic>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3D </a:t>
            </a:r>
            <a:r>
              <a:rPr lang="it-IT" dirty="0" err="1" smtClean="0"/>
              <a:t>scatter</a:t>
            </a:r>
            <a:r>
              <a:rPr lang="it-IT" dirty="0" smtClean="0"/>
              <a:t> plots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Not</a:t>
            </a:r>
            <a:r>
              <a:rPr lang="it-IT" sz="1800" dirty="0" smtClean="0"/>
              <a:t> </a:t>
            </a:r>
            <a:r>
              <a:rPr lang="it-IT" sz="1800" dirty="0" err="1" smtClean="0"/>
              <a:t>only</a:t>
            </a:r>
            <a:r>
              <a:rPr lang="it-IT" sz="1800" dirty="0" smtClean="0"/>
              <a:t> 3D plots with </a:t>
            </a:r>
            <a:r>
              <a:rPr lang="it-IT" sz="1800" dirty="0" err="1" smtClean="0"/>
              <a:t>surfaces</a:t>
            </a:r>
            <a:r>
              <a:rPr lang="it-IT" sz="1800" dirty="0" smtClean="0"/>
              <a:t> </a:t>
            </a:r>
            <a:r>
              <a:rPr lang="it-IT" sz="1800" dirty="0" err="1" smtClean="0"/>
              <a:t>but</a:t>
            </a:r>
            <a:r>
              <a:rPr lang="it-IT" sz="1800" dirty="0" smtClean="0"/>
              <a:t> </a:t>
            </a:r>
            <a:r>
              <a:rPr lang="it-IT" sz="1800" dirty="0" err="1" smtClean="0"/>
              <a:t>also</a:t>
            </a:r>
            <a:r>
              <a:rPr lang="it-IT" sz="1800" dirty="0" smtClean="0"/>
              <a:t> </a:t>
            </a:r>
            <a:r>
              <a:rPr lang="it-IT" sz="1800" dirty="0" err="1" smtClean="0"/>
              <a:t>scatter</a:t>
            </a:r>
            <a:r>
              <a:rPr lang="it-IT" sz="1800" dirty="0" smtClean="0"/>
              <a:t> plots with a set of 3D </a:t>
            </a:r>
            <a:r>
              <a:rPr lang="it-IT" sz="1800" dirty="0" err="1" smtClean="0"/>
              <a:t>points</a:t>
            </a:r>
            <a:r>
              <a:rPr lang="it-IT" sz="1800" dirty="0" smtClean="0"/>
              <a:t> (“</a:t>
            </a:r>
            <a:r>
              <a:rPr lang="it-IT" sz="1800" i="1" dirty="0" smtClean="0"/>
              <a:t>grafico a dispersione</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54</a:t>
            </a:fld>
            <a:endParaRPr lang="en-US"/>
          </a:p>
        </p:txBody>
      </p:sp>
      <p:pic>
        <p:nvPicPr>
          <p:cNvPr id="7" name="Immagine 6" descr="Schermata 2015-04-12 alle 13.28.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228" y="2115246"/>
            <a:ext cx="4865543" cy="4092513"/>
          </a:xfrm>
          <a:prstGeom prst="rect">
            <a:avLst/>
          </a:prstGeom>
        </p:spPr>
      </p:pic>
    </p:spTree>
    <p:extLst>
      <p:ext uri="{BB962C8B-B14F-4D97-AF65-F5344CB8AC3E}">
        <p14:creationId xmlns:p14="http://schemas.microsoft.com/office/powerpoint/2010/main" val="316908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733B551-B0DB-D348-87A5-DEA3E4028FA2}" type="datetime1">
              <a:rPr lang="it-IT" smtClean="0"/>
              <a:t>28/06/17</a:t>
            </a:fld>
            <a:endParaRPr lang="en-US"/>
          </a:p>
        </p:txBody>
      </p:sp>
      <p:sp>
        <p:nvSpPr>
          <p:cNvPr id="3" name="Segnaposto numero diapositiva 2"/>
          <p:cNvSpPr>
            <a:spLocks noGrp="1"/>
          </p:cNvSpPr>
          <p:nvPr>
            <p:ph type="sldNum" sz="quarter" idx="12"/>
          </p:nvPr>
        </p:nvSpPr>
        <p:spPr/>
        <p:txBody>
          <a:bodyPr/>
          <a:lstStyle/>
          <a:p>
            <a:fld id="{9F2F5E10-5301-4EE6-90D2-A6C4A3F62BED}" type="slidenum">
              <a:rPr lang="en-US" smtClean="0"/>
              <a:t>55</a:t>
            </a:fld>
            <a:endParaRPr lang="en-US"/>
          </a:p>
        </p:txBody>
      </p:sp>
      <p:sp>
        <p:nvSpPr>
          <p:cNvPr id="6" name="CasellaDiTesto 5"/>
          <p:cNvSpPr txBox="1"/>
          <p:nvPr/>
        </p:nvSpPr>
        <p:spPr>
          <a:xfrm>
            <a:off x="3870960" y="2891730"/>
            <a:ext cx="1536724" cy="800219"/>
          </a:xfrm>
          <a:prstGeom prst="rect">
            <a:avLst/>
          </a:prstGeom>
          <a:noFill/>
        </p:spPr>
        <p:txBody>
          <a:bodyPr wrap="none" rtlCol="0">
            <a:spAutoFit/>
          </a:bodyPr>
          <a:lstStyle/>
          <a:p>
            <a:r>
              <a:rPr lang="it-IT" sz="4600" b="1" dirty="0" smtClean="0">
                <a:solidFill>
                  <a:schemeClr val="bg1">
                    <a:lumMod val="95000"/>
                  </a:schemeClr>
                </a:solidFill>
              </a:rPr>
              <a:t>END</a:t>
            </a:r>
            <a:endParaRPr lang="it-IT" sz="4600" b="1" dirty="0">
              <a:solidFill>
                <a:schemeClr val="bg1">
                  <a:lumMod val="95000"/>
                </a:schemeClr>
              </a:solidFill>
            </a:endParaRPr>
          </a:p>
        </p:txBody>
      </p:sp>
    </p:spTree>
    <p:extLst>
      <p:ext uri="{BB962C8B-B14F-4D97-AF65-F5344CB8AC3E}">
        <p14:creationId xmlns:p14="http://schemas.microsoft.com/office/powerpoint/2010/main" val="13918969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Add</a:t>
            </a:r>
            <a:r>
              <a:rPr lang="it-IT" dirty="0" smtClean="0"/>
              <a:t> text to plots</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add</a:t>
            </a:r>
            <a:r>
              <a:rPr lang="it-IT" sz="1800" dirty="0" smtClean="0"/>
              <a:t> </a:t>
            </a:r>
            <a:r>
              <a:rPr lang="it-IT" sz="1800" dirty="0" err="1" smtClean="0"/>
              <a:t>labels</a:t>
            </a:r>
            <a:r>
              <a:rPr lang="it-IT" sz="1800" dirty="0" smtClean="0"/>
              <a:t> of text in </a:t>
            </a:r>
            <a:r>
              <a:rPr lang="it-IT" sz="1800" dirty="0" err="1" smtClean="0"/>
              <a:t>specific</a:t>
            </a:r>
            <a:r>
              <a:rPr lang="it-IT" sz="1800" dirty="0" smtClean="0"/>
              <a:t> </a:t>
            </a:r>
            <a:r>
              <a:rPr lang="it-IT" sz="1800" dirty="0" err="1" smtClean="0"/>
              <a:t>points</a:t>
            </a:r>
            <a:r>
              <a:rPr lang="it-IT" sz="1800" dirty="0" smtClean="0"/>
              <a:t> of a 3D plots </a:t>
            </a:r>
            <a:r>
              <a:rPr lang="it-IT" sz="1800" dirty="0" err="1" smtClean="0"/>
              <a:t>using</a:t>
            </a:r>
            <a:r>
              <a:rPr lang="it-IT" sz="1800" dirty="0" smtClean="0"/>
              <a:t> </a:t>
            </a:r>
            <a:r>
              <a:rPr lang="it-IT" sz="1800" dirty="0"/>
              <a:t>the </a:t>
            </a:r>
            <a:r>
              <a:rPr lang="it-IT" sz="1800" b="1" dirty="0" smtClean="0">
                <a:latin typeface="Courier New"/>
                <a:cs typeface="Courier New"/>
              </a:rPr>
              <a:t>Axes3D.text(</a:t>
            </a:r>
            <a:r>
              <a:rPr lang="it-IT" sz="1800" b="1" dirty="0">
                <a:latin typeface="Courier New"/>
                <a:cs typeface="Courier New"/>
              </a:rPr>
              <a:t>)</a:t>
            </a:r>
            <a:r>
              <a:rPr lang="it-IT" sz="1800" dirty="0" smtClean="0"/>
              <a:t> </a:t>
            </a:r>
            <a:r>
              <a:rPr lang="it-IT" sz="1800" dirty="0" err="1" smtClean="0"/>
              <a:t>method</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56</a:t>
            </a:fld>
            <a:endParaRPr lang="en-US"/>
          </a:p>
        </p:txBody>
      </p:sp>
      <p:pic>
        <p:nvPicPr>
          <p:cNvPr id="6" name="Immagine 5" descr="Schermata 2015-04-12 alle 13.3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2068970"/>
            <a:ext cx="6664960" cy="4344980"/>
          </a:xfrm>
          <a:prstGeom prst="rect">
            <a:avLst/>
          </a:prstGeom>
        </p:spPr>
      </p:pic>
      <p:pic>
        <p:nvPicPr>
          <p:cNvPr id="7" name="Immagine 6" descr="Schermata 2015-04-12 alle 13.33.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180" y="2068970"/>
            <a:ext cx="5224780" cy="4344980"/>
          </a:xfrm>
          <a:prstGeom prst="rect">
            <a:avLst/>
          </a:prstGeom>
        </p:spPr>
      </p:pic>
    </p:spTree>
    <p:extLst>
      <p:ext uri="{BB962C8B-B14F-4D97-AF65-F5344CB8AC3E}">
        <p14:creationId xmlns:p14="http://schemas.microsoft.com/office/powerpoint/2010/main" val="316908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err="1" smtClean="0"/>
              <a:t>Countour</a:t>
            </a:r>
            <a:r>
              <a:rPr lang="it-IT" dirty="0" smtClean="0"/>
              <a:t> plot</a:t>
            </a:r>
            <a:endParaRPr lang="it-IT" dirty="0"/>
          </a:p>
        </p:txBody>
      </p:sp>
      <p:sp>
        <p:nvSpPr>
          <p:cNvPr id="3" name="Segnaposto contenuto 2"/>
          <p:cNvSpPr txBox="1">
            <a:spLocks/>
          </p:cNvSpPr>
          <p:nvPr/>
        </p:nvSpPr>
        <p:spPr>
          <a:xfrm>
            <a:off x="457200" y="1418086"/>
            <a:ext cx="8229600" cy="955837"/>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a:t>A </a:t>
            </a:r>
            <a:r>
              <a:rPr lang="it-IT" sz="1800" b="1" dirty="0" err="1"/>
              <a:t>contour</a:t>
            </a:r>
            <a:r>
              <a:rPr lang="it-IT" sz="1800" b="1" dirty="0"/>
              <a:t> plot </a:t>
            </a:r>
            <a:r>
              <a:rPr lang="it-IT" sz="1800" dirty="0" err="1"/>
              <a:t>is</a:t>
            </a:r>
            <a:r>
              <a:rPr lang="it-IT" sz="1800" dirty="0"/>
              <a:t> a </a:t>
            </a:r>
            <a:r>
              <a:rPr lang="it-IT" sz="1800" dirty="0" err="1"/>
              <a:t>graphic</a:t>
            </a:r>
            <a:r>
              <a:rPr lang="it-IT" sz="1800" dirty="0"/>
              <a:t> </a:t>
            </a:r>
            <a:r>
              <a:rPr lang="it-IT" sz="1800" dirty="0" err="1"/>
              <a:t>representation</a:t>
            </a:r>
            <a:r>
              <a:rPr lang="it-IT" sz="1800" dirty="0"/>
              <a:t> of the </a:t>
            </a:r>
            <a:r>
              <a:rPr lang="it-IT" sz="1800" dirty="0" err="1"/>
              <a:t>relationships</a:t>
            </a:r>
            <a:r>
              <a:rPr lang="it-IT" sz="1800" dirty="0"/>
              <a:t> </a:t>
            </a:r>
            <a:r>
              <a:rPr lang="it-IT" sz="1800" dirty="0" err="1"/>
              <a:t>among</a:t>
            </a:r>
            <a:r>
              <a:rPr lang="it-IT" sz="1800" dirty="0"/>
              <a:t> </a:t>
            </a:r>
            <a:r>
              <a:rPr lang="it-IT" sz="1800" dirty="0" err="1"/>
              <a:t>three</a:t>
            </a:r>
            <a:r>
              <a:rPr lang="it-IT" sz="1800" dirty="0"/>
              <a:t> </a:t>
            </a:r>
            <a:r>
              <a:rPr lang="it-IT" sz="1800" dirty="0" err="1"/>
              <a:t>numeric</a:t>
            </a:r>
            <a:r>
              <a:rPr lang="it-IT" sz="1800" dirty="0"/>
              <a:t> </a:t>
            </a:r>
            <a:r>
              <a:rPr lang="it-IT" sz="1800" dirty="0" err="1"/>
              <a:t>variables</a:t>
            </a:r>
            <a:r>
              <a:rPr lang="it-IT" sz="1800" dirty="0"/>
              <a:t> in </a:t>
            </a:r>
            <a:r>
              <a:rPr lang="it-IT" sz="1800" dirty="0" err="1"/>
              <a:t>two</a:t>
            </a:r>
            <a:r>
              <a:rPr lang="it-IT" sz="1800" dirty="0"/>
              <a:t> </a:t>
            </a:r>
            <a:r>
              <a:rPr lang="it-IT" sz="1800" dirty="0" err="1"/>
              <a:t>dimensions</a:t>
            </a:r>
            <a:r>
              <a:rPr lang="it-IT" sz="1800" dirty="0"/>
              <a:t>. </a:t>
            </a:r>
            <a:r>
              <a:rPr lang="it-IT" sz="1800" dirty="0" err="1"/>
              <a:t>Two</a:t>
            </a:r>
            <a:r>
              <a:rPr lang="it-IT" sz="1800" dirty="0"/>
              <a:t> </a:t>
            </a:r>
            <a:r>
              <a:rPr lang="it-IT" sz="1800" dirty="0" err="1"/>
              <a:t>variables</a:t>
            </a:r>
            <a:r>
              <a:rPr lang="it-IT" sz="1800" dirty="0"/>
              <a:t> are for </a:t>
            </a:r>
            <a:r>
              <a:rPr lang="it-IT" sz="1800" b="1" dirty="0"/>
              <a:t>X</a:t>
            </a:r>
            <a:r>
              <a:rPr lang="it-IT" sz="1800" dirty="0"/>
              <a:t> and </a:t>
            </a:r>
            <a:r>
              <a:rPr lang="it-IT" sz="1800" b="1" dirty="0"/>
              <a:t>Y</a:t>
            </a:r>
            <a:r>
              <a:rPr lang="it-IT" sz="1800" dirty="0"/>
              <a:t> </a:t>
            </a:r>
            <a:r>
              <a:rPr lang="it-IT" sz="1800" dirty="0" err="1"/>
              <a:t>axes</a:t>
            </a:r>
            <a:r>
              <a:rPr lang="it-IT" sz="1800" dirty="0"/>
              <a:t>, and a </a:t>
            </a:r>
            <a:r>
              <a:rPr lang="it-IT" sz="1800" dirty="0" err="1"/>
              <a:t>third</a:t>
            </a:r>
            <a:r>
              <a:rPr lang="it-IT" sz="1800" dirty="0"/>
              <a:t> </a:t>
            </a:r>
            <a:r>
              <a:rPr lang="it-IT" sz="1800" dirty="0" err="1"/>
              <a:t>variable</a:t>
            </a:r>
            <a:r>
              <a:rPr lang="it-IT" sz="1800" dirty="0"/>
              <a:t> </a:t>
            </a:r>
            <a:r>
              <a:rPr lang="it-IT" sz="1800" b="1" dirty="0" err="1"/>
              <a:t>Z</a:t>
            </a:r>
            <a:r>
              <a:rPr lang="it-IT" sz="1800" dirty="0"/>
              <a:t> </a:t>
            </a:r>
            <a:r>
              <a:rPr lang="it-IT" sz="1800" dirty="0" err="1"/>
              <a:t>is</a:t>
            </a:r>
            <a:r>
              <a:rPr lang="it-IT" sz="1800" dirty="0"/>
              <a:t> for </a:t>
            </a:r>
            <a:r>
              <a:rPr lang="it-IT" sz="1800" dirty="0" err="1"/>
              <a:t>contour</a:t>
            </a:r>
            <a:r>
              <a:rPr lang="it-IT" sz="1800" dirty="0"/>
              <a:t> </a:t>
            </a:r>
            <a:r>
              <a:rPr lang="it-IT" sz="1800" dirty="0" err="1"/>
              <a:t>levels</a:t>
            </a:r>
            <a:r>
              <a:rPr lang="it-IT" sz="1800" dirty="0"/>
              <a:t>. </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57</a:t>
            </a:fld>
            <a:endParaRPr lang="en-US"/>
          </a:p>
        </p:txBody>
      </p:sp>
      <p:pic>
        <p:nvPicPr>
          <p:cNvPr id="6" name="Immagine 5" descr="Schermata 2015-04-08 alle 22.3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2540419"/>
            <a:ext cx="7551615" cy="2903776"/>
          </a:xfrm>
          <a:prstGeom prst="rect">
            <a:avLst/>
          </a:prstGeom>
        </p:spPr>
      </p:pic>
      <p:pic>
        <p:nvPicPr>
          <p:cNvPr id="7" name="Immagine 6" descr="Schermata 2015-04-08 alle 22.39.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778" y="2382504"/>
            <a:ext cx="4860997" cy="4083539"/>
          </a:xfrm>
          <a:prstGeom prst="rect">
            <a:avLst/>
          </a:prstGeom>
        </p:spPr>
      </p:pic>
    </p:spTree>
    <p:extLst>
      <p:ext uri="{BB962C8B-B14F-4D97-AF65-F5344CB8AC3E}">
        <p14:creationId xmlns:p14="http://schemas.microsoft.com/office/powerpoint/2010/main" val="212572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a:t>Pie </a:t>
            </a:r>
            <a:r>
              <a:rPr lang="it-IT" dirty="0" smtClean="0"/>
              <a:t>chart</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b="1" dirty="0" smtClean="0"/>
              <a:t>Pie </a:t>
            </a:r>
            <a:r>
              <a:rPr lang="it-IT" sz="1800" b="1" dirty="0" err="1" smtClean="0"/>
              <a:t>charts</a:t>
            </a:r>
            <a:r>
              <a:rPr lang="it-IT" sz="1800" b="1" dirty="0"/>
              <a:t> </a:t>
            </a:r>
            <a:r>
              <a:rPr lang="it-IT" sz="1800" dirty="0" smtClean="0"/>
              <a:t>area </a:t>
            </a:r>
            <a:r>
              <a:rPr lang="it-IT" sz="1800" dirty="0" err="1"/>
              <a:t>circular</a:t>
            </a:r>
            <a:r>
              <a:rPr lang="it-IT" sz="1800" dirty="0"/>
              <a:t> </a:t>
            </a:r>
            <a:r>
              <a:rPr lang="it-IT" sz="1800" dirty="0" err="1"/>
              <a:t>statistical</a:t>
            </a:r>
            <a:r>
              <a:rPr lang="it-IT" sz="1800" dirty="0"/>
              <a:t> </a:t>
            </a:r>
            <a:r>
              <a:rPr lang="it-IT" sz="1800" dirty="0" err="1"/>
              <a:t>graphic</a:t>
            </a:r>
            <a:r>
              <a:rPr lang="it-IT" sz="1800" dirty="0"/>
              <a:t>, </a:t>
            </a:r>
            <a:r>
              <a:rPr lang="it-IT" sz="1800" dirty="0" err="1"/>
              <a:t>which</a:t>
            </a:r>
            <a:r>
              <a:rPr lang="it-IT" sz="1800" dirty="0"/>
              <a:t> </a:t>
            </a:r>
            <a:r>
              <a:rPr lang="it-IT" sz="1800" dirty="0" err="1"/>
              <a:t>is</a:t>
            </a:r>
            <a:r>
              <a:rPr lang="it-IT" sz="1800" dirty="0"/>
              <a:t> </a:t>
            </a:r>
            <a:r>
              <a:rPr lang="it-IT" sz="1800" dirty="0" err="1"/>
              <a:t>divided</a:t>
            </a:r>
            <a:r>
              <a:rPr lang="it-IT" sz="1800" dirty="0"/>
              <a:t> </a:t>
            </a:r>
            <a:r>
              <a:rPr lang="it-IT" sz="1800" dirty="0" err="1"/>
              <a:t>into</a:t>
            </a:r>
            <a:r>
              <a:rPr lang="it-IT" sz="1800" dirty="0"/>
              <a:t> </a:t>
            </a:r>
            <a:r>
              <a:rPr lang="it-IT" sz="1800" dirty="0" err="1"/>
              <a:t>slices</a:t>
            </a:r>
            <a:r>
              <a:rPr lang="it-IT" sz="1800" dirty="0"/>
              <a:t> to illustrate </a:t>
            </a:r>
            <a:r>
              <a:rPr lang="it-IT" sz="1800" dirty="0" err="1"/>
              <a:t>numerical</a:t>
            </a:r>
            <a:r>
              <a:rPr lang="it-IT" sz="1800" dirty="0"/>
              <a:t> </a:t>
            </a:r>
            <a:r>
              <a:rPr lang="it-IT" sz="1800" dirty="0" err="1"/>
              <a:t>proportion</a:t>
            </a:r>
            <a:r>
              <a:rPr lang="it-IT" sz="1800" dirty="0"/>
              <a:t>. </a:t>
            </a:r>
            <a:r>
              <a:rPr lang="it-IT" sz="1800" dirty="0" smtClean="0"/>
              <a:t>The </a:t>
            </a:r>
            <a:r>
              <a:rPr lang="it-IT" sz="1800" b="1" dirty="0" err="1" smtClean="0"/>
              <a:t>arc</a:t>
            </a:r>
            <a:r>
              <a:rPr lang="it-IT" sz="1800" b="1" dirty="0" smtClean="0"/>
              <a:t> </a:t>
            </a:r>
            <a:r>
              <a:rPr lang="it-IT" sz="1800" b="1" dirty="0" err="1" smtClean="0"/>
              <a:t>length</a:t>
            </a:r>
            <a:r>
              <a:rPr lang="it-IT" sz="1800" b="1" dirty="0" smtClean="0"/>
              <a:t> </a:t>
            </a:r>
            <a:r>
              <a:rPr lang="it-IT" sz="1800" dirty="0" smtClean="0"/>
              <a:t>of </a:t>
            </a:r>
            <a:r>
              <a:rPr lang="it-IT" sz="1800" dirty="0" err="1"/>
              <a:t>each</a:t>
            </a:r>
            <a:r>
              <a:rPr lang="it-IT" sz="1800" dirty="0"/>
              <a:t> </a:t>
            </a:r>
            <a:r>
              <a:rPr lang="it-IT" sz="1800" dirty="0" err="1"/>
              <a:t>slice</a:t>
            </a:r>
            <a:r>
              <a:rPr lang="it-IT" sz="1800" dirty="0"/>
              <a:t> (and </a:t>
            </a:r>
            <a:r>
              <a:rPr lang="it-IT" sz="1800" dirty="0" err="1"/>
              <a:t>consequently</a:t>
            </a:r>
            <a:r>
              <a:rPr lang="it-IT" sz="1800" dirty="0"/>
              <a:t> </a:t>
            </a:r>
            <a:r>
              <a:rPr lang="it-IT" sz="1800" dirty="0" err="1"/>
              <a:t>its</a:t>
            </a:r>
            <a:r>
              <a:rPr lang="it-IT" sz="1800" dirty="0"/>
              <a:t> </a:t>
            </a:r>
            <a:r>
              <a:rPr lang="it-IT" sz="1800" dirty="0" err="1"/>
              <a:t>central</a:t>
            </a:r>
            <a:r>
              <a:rPr lang="it-IT" sz="1800" dirty="0"/>
              <a:t> angle and area), </a:t>
            </a:r>
            <a:r>
              <a:rPr lang="it-IT" sz="1800" dirty="0" err="1"/>
              <a:t>is</a:t>
            </a:r>
            <a:r>
              <a:rPr lang="it-IT" sz="1800" dirty="0"/>
              <a:t> </a:t>
            </a:r>
            <a:r>
              <a:rPr lang="it-IT" sz="1800" dirty="0" err="1"/>
              <a:t>proportional</a:t>
            </a:r>
            <a:r>
              <a:rPr lang="it-IT" sz="1800" dirty="0"/>
              <a:t> to the </a:t>
            </a:r>
            <a:r>
              <a:rPr lang="it-IT" sz="1800" dirty="0" err="1"/>
              <a:t>quantity</a:t>
            </a:r>
            <a:r>
              <a:rPr lang="it-IT" sz="1800" dirty="0"/>
              <a:t> </a:t>
            </a:r>
            <a:r>
              <a:rPr lang="it-IT" sz="1800" dirty="0" err="1"/>
              <a:t>it</a:t>
            </a:r>
            <a:r>
              <a:rPr lang="it-IT" sz="1800" dirty="0"/>
              <a:t> </a:t>
            </a:r>
            <a:r>
              <a:rPr lang="it-IT" sz="1800" dirty="0" err="1"/>
              <a:t>represents</a:t>
            </a:r>
            <a:r>
              <a:rPr lang="it-IT" sz="18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58</a:t>
            </a:fld>
            <a:endParaRPr lang="en-US"/>
          </a:p>
        </p:txBody>
      </p:sp>
      <p:pic>
        <p:nvPicPr>
          <p:cNvPr id="6" name="Immagine 5" descr="Schermata 2015-04-08 alle 23.1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13" y="2513305"/>
            <a:ext cx="7214082" cy="3094233"/>
          </a:xfrm>
          <a:prstGeom prst="rect">
            <a:avLst/>
          </a:prstGeom>
        </p:spPr>
      </p:pic>
      <p:pic>
        <p:nvPicPr>
          <p:cNvPr id="7" name="Immagine 6" descr="Schermata 2015-04-08 alle 23.1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339" y="2348449"/>
            <a:ext cx="4754761" cy="4007901"/>
          </a:xfrm>
          <a:prstGeom prst="rect">
            <a:avLst/>
          </a:prstGeom>
        </p:spPr>
      </p:pic>
    </p:spTree>
    <p:extLst>
      <p:ext uri="{BB962C8B-B14F-4D97-AF65-F5344CB8AC3E}">
        <p14:creationId xmlns:p14="http://schemas.microsoft.com/office/powerpoint/2010/main" val="17658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Schermata 2015-04-12 alle 12.34.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2514729"/>
            <a:ext cx="7477760" cy="3841621"/>
          </a:xfrm>
          <a:prstGeom prst="rect">
            <a:avLst/>
          </a:prstGeom>
        </p:spPr>
      </p:pic>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3D plot with </a:t>
            </a:r>
            <a:r>
              <a:rPr lang="it-IT" dirty="0" err="1" smtClean="0"/>
              <a:t>countour</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To plot 3D </a:t>
            </a:r>
            <a:r>
              <a:rPr lang="it-IT" sz="1800" dirty="0" err="1" smtClean="0"/>
              <a:t>graphs</a:t>
            </a:r>
            <a:r>
              <a:rPr lang="it-IT" sz="1800" dirty="0" smtClean="0"/>
              <a:t> </a:t>
            </a:r>
            <a:r>
              <a:rPr lang="it-IT" sz="1800" dirty="0" err="1" smtClean="0"/>
              <a:t>we</a:t>
            </a:r>
            <a:r>
              <a:rPr lang="it-IT" sz="1800" dirty="0" smtClean="0"/>
              <a:t> </a:t>
            </a:r>
            <a:r>
              <a:rPr lang="it-IT" sz="1800" dirty="0" err="1" smtClean="0"/>
              <a:t>need</a:t>
            </a:r>
            <a:r>
              <a:rPr lang="it-IT" sz="1800" dirty="0" smtClean="0"/>
              <a:t> to import an </a:t>
            </a:r>
            <a:r>
              <a:rPr lang="it-IT" sz="1800" dirty="0" err="1" smtClean="0"/>
              <a:t>additional</a:t>
            </a:r>
            <a:r>
              <a:rPr lang="it-IT" sz="1800" dirty="0" smtClean="0"/>
              <a:t> </a:t>
            </a:r>
            <a:r>
              <a:rPr lang="it-IT" sz="1800" dirty="0" err="1" smtClean="0"/>
              <a:t>module</a:t>
            </a:r>
            <a:r>
              <a:rPr lang="it-IT" sz="1800" dirty="0"/>
              <a:t> </a:t>
            </a:r>
            <a:r>
              <a:rPr lang="it-IT" sz="1600" b="1" dirty="0" smtClean="0">
                <a:latin typeface="Courier New"/>
                <a:cs typeface="Courier New"/>
              </a:rPr>
              <a:t>mpl_toolkits.mplot3d</a:t>
            </a:r>
            <a:r>
              <a:rPr lang="it-IT" sz="1800" dirty="0" smtClean="0"/>
              <a:t> and in </a:t>
            </a:r>
            <a:r>
              <a:rPr lang="it-IT" sz="1800" dirty="0" err="1" smtClean="0"/>
              <a:t>particular</a:t>
            </a:r>
            <a:r>
              <a:rPr lang="it-IT" sz="1800" dirty="0" smtClean="0"/>
              <a:t> the </a:t>
            </a:r>
            <a:r>
              <a:rPr lang="it-IT" sz="1600" b="1" dirty="0">
                <a:latin typeface="Courier New"/>
                <a:cs typeface="Courier New"/>
              </a:rPr>
              <a:t>Axes3D</a:t>
            </a:r>
            <a:r>
              <a:rPr lang="it-IT" sz="1800" dirty="0" smtClean="0"/>
              <a:t> </a:t>
            </a:r>
            <a:r>
              <a:rPr lang="it-IT" sz="1800" dirty="0" err="1" smtClean="0"/>
              <a:t>object</a:t>
            </a:r>
            <a:r>
              <a:rPr lang="it-IT" sz="1800" dirty="0" smtClean="0"/>
              <a:t>!</a:t>
            </a:r>
          </a:p>
          <a:p>
            <a:pPr algn="just">
              <a:spcBef>
                <a:spcPts val="0"/>
              </a:spcBef>
              <a:spcAft>
                <a:spcPts val="800"/>
              </a:spcAft>
            </a:pPr>
            <a:r>
              <a:rPr lang="it-IT" sz="1800" dirty="0" smtClean="0"/>
              <a:t>Plot </a:t>
            </a:r>
            <a:r>
              <a:rPr lang="it-IT" sz="1800" dirty="0" err="1" smtClean="0"/>
              <a:t>also</a:t>
            </a:r>
            <a:r>
              <a:rPr lang="it-IT" sz="1800" dirty="0" smtClean="0"/>
              <a:t> the </a:t>
            </a:r>
            <a:r>
              <a:rPr lang="it-IT" sz="1800" dirty="0" err="1" smtClean="0"/>
              <a:t>countour</a:t>
            </a:r>
            <a:r>
              <a:rPr lang="it-IT" sz="1800" dirty="0" smtClean="0"/>
              <a:t> to </a:t>
            </a:r>
            <a:r>
              <a:rPr lang="it-IT" sz="1800" dirty="0" err="1" smtClean="0"/>
              <a:t>understand</a:t>
            </a:r>
            <a:r>
              <a:rPr lang="it-IT" sz="1800" dirty="0" smtClean="0"/>
              <a:t> the </a:t>
            </a:r>
            <a:r>
              <a:rPr lang="it-IT" sz="1800" dirty="0" err="1" smtClean="0"/>
              <a:t>shape</a:t>
            </a:r>
            <a:r>
              <a:rPr lang="it-IT" sz="1800" dirty="0" smtClean="0"/>
              <a:t> of </a:t>
            </a:r>
            <a:r>
              <a:rPr lang="it-IT" sz="1800" dirty="0" err="1" smtClean="0"/>
              <a:t>inner</a:t>
            </a:r>
            <a:r>
              <a:rPr lang="it-IT" sz="1800" dirty="0" smtClean="0"/>
              <a:t> </a:t>
            </a:r>
            <a:r>
              <a:rPr lang="it-IT" sz="1800" dirty="0" err="1" smtClean="0"/>
              <a:t>regions</a:t>
            </a:r>
            <a:r>
              <a:rPr lang="it-IT" sz="1800" dirty="0" smtClean="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59</a:t>
            </a:fld>
            <a:endParaRPr lang="en-US"/>
          </a:p>
        </p:txBody>
      </p:sp>
      <p:pic>
        <p:nvPicPr>
          <p:cNvPr id="9" name="Immagine 8" descr="Schermata 2015-04-12 alle 12.3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592" y="2514729"/>
            <a:ext cx="4557495" cy="3841621"/>
          </a:xfrm>
          <a:prstGeom prst="rect">
            <a:avLst/>
          </a:prstGeom>
        </p:spPr>
      </p:pic>
    </p:spTree>
    <p:extLst>
      <p:ext uri="{BB962C8B-B14F-4D97-AF65-F5344CB8AC3E}">
        <p14:creationId xmlns:p14="http://schemas.microsoft.com/office/powerpoint/2010/main" val="16604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a:t>Input from </a:t>
            </a:r>
            <a:r>
              <a:rPr lang="it-IT" dirty="0" err="1" smtClean="0"/>
              <a:t>keyboard</a:t>
            </a:r>
            <a:r>
              <a:rPr lang="it-IT" dirty="0" smtClean="0"/>
              <a:t> (2)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The </a:t>
            </a:r>
            <a:r>
              <a:rPr lang="it-IT" sz="1800" b="1" dirty="0">
                <a:solidFill>
                  <a:srgbClr val="002060"/>
                </a:solidFill>
                <a:latin typeface="Courier New"/>
                <a:cs typeface="Courier New"/>
              </a:rPr>
              <a:t>input([</a:t>
            </a:r>
            <a:r>
              <a:rPr lang="it-IT" sz="1800" b="1" dirty="0" err="1">
                <a:solidFill>
                  <a:srgbClr val="002060"/>
                </a:solidFill>
                <a:latin typeface="Courier New"/>
                <a:cs typeface="Courier New"/>
              </a:rPr>
              <a:t>prompt</a:t>
            </a:r>
            <a:r>
              <a:rPr lang="it-IT" sz="1800" b="1" dirty="0">
                <a:solidFill>
                  <a:srgbClr val="002060"/>
                </a:solidFill>
                <a:latin typeface="Courier New"/>
                <a:cs typeface="Courier New"/>
              </a:rPr>
              <a:t>]) </a:t>
            </a:r>
            <a:r>
              <a:rPr lang="it-IT" sz="1800" dirty="0" err="1"/>
              <a:t>function</a:t>
            </a:r>
            <a:r>
              <a:rPr lang="it-IT" sz="1800" dirty="0"/>
              <a:t> </a:t>
            </a:r>
            <a:r>
              <a:rPr lang="it-IT" sz="1800" dirty="0" err="1"/>
              <a:t>is</a:t>
            </a:r>
            <a:r>
              <a:rPr lang="it-IT" sz="1800" dirty="0"/>
              <a:t> </a:t>
            </a:r>
            <a:r>
              <a:rPr lang="it-IT" sz="1800" dirty="0" err="1"/>
              <a:t>equivalent</a:t>
            </a:r>
            <a:r>
              <a:rPr lang="it-IT" sz="1800" dirty="0"/>
              <a:t> to </a:t>
            </a:r>
            <a:r>
              <a:rPr lang="it-IT" sz="1800" b="1" dirty="0" err="1" smtClean="0">
                <a:latin typeface="Courier New"/>
                <a:cs typeface="Courier New"/>
              </a:rPr>
              <a:t>raw_input</a:t>
            </a:r>
            <a:r>
              <a:rPr lang="it-IT" sz="1800" dirty="0" smtClean="0"/>
              <a:t> </a:t>
            </a:r>
            <a:r>
              <a:rPr lang="it-IT" sz="1800" dirty="0" err="1"/>
              <a:t>except</a:t>
            </a:r>
            <a:r>
              <a:rPr lang="it-IT" sz="1800" dirty="0"/>
              <a:t> </a:t>
            </a:r>
            <a:r>
              <a:rPr lang="it-IT" sz="1800" dirty="0" err="1"/>
              <a:t>that</a:t>
            </a:r>
            <a:r>
              <a:rPr lang="it-IT" sz="1800" dirty="0"/>
              <a:t> </a:t>
            </a:r>
            <a:r>
              <a:rPr lang="it-IT" sz="1800" dirty="0" err="1"/>
              <a:t>it</a:t>
            </a:r>
            <a:r>
              <a:rPr lang="it-IT" sz="1800" dirty="0"/>
              <a:t> </a:t>
            </a:r>
            <a:r>
              <a:rPr lang="it-IT" sz="1800" dirty="0" err="1"/>
              <a:t>assumes</a:t>
            </a:r>
            <a:r>
              <a:rPr lang="it-IT" sz="1800" dirty="0"/>
              <a:t> the input </a:t>
            </a:r>
            <a:r>
              <a:rPr lang="it-IT" sz="1800" dirty="0" err="1"/>
              <a:t>is</a:t>
            </a:r>
            <a:r>
              <a:rPr lang="it-IT" sz="1800" dirty="0"/>
              <a:t> a </a:t>
            </a:r>
            <a:r>
              <a:rPr lang="it-IT" sz="1800" dirty="0" err="1"/>
              <a:t>valid</a:t>
            </a:r>
            <a:r>
              <a:rPr lang="it-IT" sz="1800" dirty="0"/>
              <a:t> </a:t>
            </a:r>
            <a:r>
              <a:rPr lang="it-IT" sz="1800" dirty="0" err="1"/>
              <a:t>Python</a:t>
            </a:r>
            <a:r>
              <a:rPr lang="it-IT" sz="1800" dirty="0"/>
              <a:t> </a:t>
            </a:r>
            <a:r>
              <a:rPr lang="it-IT" sz="1800" dirty="0" err="1"/>
              <a:t>expression</a:t>
            </a:r>
            <a:r>
              <a:rPr lang="it-IT" sz="1800" dirty="0"/>
              <a:t> and </a:t>
            </a:r>
            <a:r>
              <a:rPr lang="it-IT" sz="1800" dirty="0" err="1"/>
              <a:t>returns</a:t>
            </a:r>
            <a:r>
              <a:rPr lang="it-IT" sz="1800" dirty="0"/>
              <a:t> the </a:t>
            </a:r>
            <a:r>
              <a:rPr lang="it-IT" sz="1800" dirty="0" err="1"/>
              <a:t>evaluated</a:t>
            </a:r>
            <a:r>
              <a:rPr lang="it-IT" sz="1800" dirty="0"/>
              <a:t> </a:t>
            </a:r>
            <a:r>
              <a:rPr lang="it-IT" sz="1800" dirty="0" err="1"/>
              <a:t>result</a:t>
            </a:r>
            <a:r>
              <a:rPr lang="it-IT" sz="1800" dirty="0"/>
              <a:t> to </a:t>
            </a:r>
            <a:r>
              <a:rPr lang="it-IT" sz="1800" dirty="0" err="1" smtClean="0"/>
              <a:t>you</a:t>
            </a:r>
            <a:r>
              <a:rPr lang="it-IT" sz="1800" dirty="0" smtClean="0"/>
              <a:t>:</a:t>
            </a:r>
          </a:p>
          <a:p>
            <a:pPr marL="349250" lvl="1" indent="0" algn="just">
              <a:spcBef>
                <a:spcPts val="800"/>
              </a:spcBef>
              <a:spcAft>
                <a:spcPts val="800"/>
              </a:spcAft>
              <a:buNone/>
            </a:pPr>
            <a:r>
              <a:rPr lang="it-IT" sz="1600" dirty="0"/>
              <a:t>	</a:t>
            </a:r>
            <a:r>
              <a:rPr lang="it-IT" sz="1800" b="1" dirty="0" smtClean="0">
                <a:latin typeface="Courier New"/>
                <a:cs typeface="Courier New"/>
              </a:rPr>
              <a:t>str </a:t>
            </a:r>
            <a:r>
              <a:rPr lang="it-IT" sz="1800" b="1" dirty="0">
                <a:latin typeface="Courier New"/>
                <a:cs typeface="Courier New"/>
              </a:rPr>
              <a:t>= input("</a:t>
            </a:r>
            <a:r>
              <a:rPr lang="it-IT" sz="1800" b="1" dirty="0" err="1">
                <a:latin typeface="Courier New"/>
                <a:cs typeface="Courier New"/>
              </a:rPr>
              <a:t>Enter</a:t>
            </a:r>
            <a:r>
              <a:rPr lang="it-IT" sz="1800" b="1" dirty="0">
                <a:latin typeface="Courier New"/>
                <a:cs typeface="Courier New"/>
              </a:rPr>
              <a:t> </a:t>
            </a:r>
            <a:r>
              <a:rPr lang="it-IT" sz="1800" b="1" dirty="0" err="1">
                <a:latin typeface="Courier New"/>
                <a:cs typeface="Courier New"/>
              </a:rPr>
              <a:t>your</a:t>
            </a:r>
            <a:r>
              <a:rPr lang="it-IT" sz="1800" b="1" dirty="0">
                <a:latin typeface="Courier New"/>
                <a:cs typeface="Courier New"/>
              </a:rPr>
              <a:t> input: </a:t>
            </a:r>
            <a:r>
              <a:rPr lang="it-IT" sz="1800" b="1" dirty="0" smtClean="0">
                <a:latin typeface="Courier New"/>
                <a:cs typeface="Courier New"/>
              </a:rPr>
              <a:t>”)</a:t>
            </a:r>
          </a:p>
          <a:p>
            <a:pPr marL="349250" lvl="1" indent="0" algn="just">
              <a:spcBef>
                <a:spcPts val="800"/>
              </a:spcBef>
              <a:spcAft>
                <a:spcPts val="800"/>
              </a:spcAft>
              <a:buNone/>
            </a:pPr>
            <a:r>
              <a:rPr lang="it-IT" sz="1800" b="1" dirty="0">
                <a:latin typeface="Courier New"/>
                <a:cs typeface="Courier New"/>
              </a:rPr>
              <a:t>	</a:t>
            </a:r>
            <a:r>
              <a:rPr lang="it-IT" sz="1800" b="1" dirty="0" smtClean="0">
                <a:latin typeface="Courier New"/>
                <a:cs typeface="Courier New"/>
              </a:rPr>
              <a:t>print </a:t>
            </a:r>
            <a:r>
              <a:rPr lang="it-IT" sz="1800" b="1" dirty="0">
                <a:latin typeface="Courier New"/>
                <a:cs typeface="Courier New"/>
              </a:rPr>
              <a:t>"Received input </a:t>
            </a:r>
            <a:r>
              <a:rPr lang="it-IT" sz="1800" b="1" dirty="0" err="1">
                <a:latin typeface="Courier New"/>
                <a:cs typeface="Courier New"/>
              </a:rPr>
              <a:t>is</a:t>
            </a:r>
            <a:r>
              <a:rPr lang="it-IT" sz="1800" b="1" dirty="0">
                <a:latin typeface="Courier New"/>
                <a:cs typeface="Courier New"/>
              </a:rPr>
              <a:t> : ", </a:t>
            </a:r>
            <a:r>
              <a:rPr lang="it-IT" sz="1800" b="1" dirty="0" err="1" smtClean="0">
                <a:latin typeface="Courier New"/>
                <a:cs typeface="Courier New"/>
              </a:rPr>
              <a:t>str</a:t>
            </a:r>
            <a:endParaRPr lang="it-IT" sz="1800" b="1" dirty="0">
              <a:latin typeface="Courier New"/>
              <a:cs typeface="Courier New"/>
            </a:endParaRPr>
          </a:p>
          <a:p>
            <a:pPr algn="just">
              <a:spcBef>
                <a:spcPts val="800"/>
              </a:spcBef>
              <a:spcAft>
                <a:spcPts val="800"/>
              </a:spcAft>
            </a:pPr>
            <a:r>
              <a:rPr lang="it-IT" sz="1800" dirty="0"/>
              <a:t>This </a:t>
            </a:r>
            <a:r>
              <a:rPr lang="it-IT" sz="1800" dirty="0" err="1"/>
              <a:t>would</a:t>
            </a:r>
            <a:r>
              <a:rPr lang="it-IT" sz="1800" dirty="0"/>
              <a:t> produce </a:t>
            </a:r>
            <a:r>
              <a:rPr lang="it-IT" sz="1800" dirty="0" err="1"/>
              <a:t>following</a:t>
            </a:r>
            <a:r>
              <a:rPr lang="it-IT" sz="1800" dirty="0"/>
              <a:t> </a:t>
            </a:r>
            <a:r>
              <a:rPr lang="it-IT" sz="1800" dirty="0" err="1"/>
              <a:t>result</a:t>
            </a:r>
            <a:r>
              <a:rPr lang="it-IT" sz="1800" dirty="0"/>
              <a:t> </a:t>
            </a:r>
            <a:r>
              <a:rPr lang="it-IT" sz="1800" dirty="0" err="1"/>
              <a:t>against</a:t>
            </a:r>
            <a:r>
              <a:rPr lang="it-IT" sz="1800" dirty="0"/>
              <a:t> the </a:t>
            </a:r>
            <a:r>
              <a:rPr lang="it-IT" sz="1800" dirty="0" err="1"/>
              <a:t>entered</a:t>
            </a:r>
            <a:r>
              <a:rPr lang="it-IT" sz="1800" dirty="0"/>
              <a:t> input</a:t>
            </a:r>
            <a:r>
              <a:rPr lang="it-IT" sz="1800" dirty="0" smtClean="0"/>
              <a:t>:</a:t>
            </a:r>
            <a:endParaRPr lang="it-IT" sz="1800" dirty="0"/>
          </a:p>
          <a:p>
            <a:pPr marL="349250" lvl="1" indent="0" algn="just">
              <a:spcBef>
                <a:spcPts val="800"/>
              </a:spcBef>
              <a:spcAft>
                <a:spcPts val="800"/>
              </a:spcAft>
              <a:buNone/>
            </a:pPr>
            <a:r>
              <a:rPr lang="it-IT" sz="1800" dirty="0" smtClean="0"/>
              <a:t>	</a:t>
            </a:r>
            <a:r>
              <a:rPr lang="it-IT" sz="1800" b="1" dirty="0" err="1">
                <a:latin typeface="Courier New"/>
                <a:cs typeface="Courier New"/>
              </a:rPr>
              <a:t>Enter</a:t>
            </a:r>
            <a:r>
              <a:rPr lang="it-IT" sz="1800" b="1" dirty="0">
                <a:latin typeface="Courier New"/>
                <a:cs typeface="Courier New"/>
              </a:rPr>
              <a:t> </a:t>
            </a:r>
            <a:r>
              <a:rPr lang="it-IT" sz="1800" b="1" dirty="0" err="1">
                <a:latin typeface="Courier New"/>
                <a:cs typeface="Courier New"/>
              </a:rPr>
              <a:t>your</a:t>
            </a:r>
            <a:r>
              <a:rPr lang="it-IT" sz="1800" b="1" dirty="0">
                <a:latin typeface="Courier New"/>
                <a:cs typeface="Courier New"/>
              </a:rPr>
              <a:t> input: [x*5 for x in </a:t>
            </a:r>
            <a:r>
              <a:rPr lang="it-IT" sz="1800" b="1" dirty="0" err="1">
                <a:latin typeface="Courier New"/>
                <a:cs typeface="Courier New"/>
              </a:rPr>
              <a:t>range</a:t>
            </a:r>
            <a:r>
              <a:rPr lang="it-IT" sz="1800" b="1" dirty="0">
                <a:latin typeface="Courier New"/>
                <a:cs typeface="Courier New"/>
              </a:rPr>
              <a:t>(2,10,2)</a:t>
            </a:r>
            <a:r>
              <a:rPr lang="it-IT" sz="1800" b="1" dirty="0" smtClean="0">
                <a:latin typeface="Courier New"/>
                <a:cs typeface="Courier New"/>
              </a:rPr>
              <a:t>]</a:t>
            </a:r>
            <a:endParaRPr lang="it-IT" sz="1800" b="1" dirty="0">
              <a:latin typeface="Courier New"/>
              <a:cs typeface="Courier New"/>
            </a:endParaRPr>
          </a:p>
          <a:p>
            <a:pPr marL="349250" lvl="1" indent="0" algn="just">
              <a:spcBef>
                <a:spcPts val="800"/>
              </a:spcBef>
              <a:spcAft>
                <a:spcPts val="800"/>
              </a:spcAft>
              <a:buNone/>
            </a:pPr>
            <a:r>
              <a:rPr lang="it-IT" sz="1800" b="1" dirty="0">
                <a:latin typeface="Courier New"/>
                <a:cs typeface="Courier New"/>
              </a:rPr>
              <a:t>	</a:t>
            </a:r>
            <a:r>
              <a:rPr lang="it-IT" sz="1800" b="1" dirty="0" err="1">
                <a:latin typeface="Courier New"/>
                <a:cs typeface="Courier New"/>
              </a:rPr>
              <a:t>Recieved</a:t>
            </a:r>
            <a:r>
              <a:rPr lang="it-IT" sz="1800" b="1" dirty="0">
                <a:latin typeface="Courier New"/>
                <a:cs typeface="Courier New"/>
              </a:rPr>
              <a:t> input </a:t>
            </a:r>
            <a:r>
              <a:rPr lang="it-IT" sz="1800" b="1" dirty="0" err="1">
                <a:latin typeface="Courier New"/>
                <a:cs typeface="Courier New"/>
              </a:rPr>
              <a:t>is</a:t>
            </a:r>
            <a:r>
              <a:rPr lang="it-IT" sz="1800" b="1" dirty="0">
                <a:latin typeface="Courier New"/>
                <a:cs typeface="Courier New"/>
              </a:rPr>
              <a:t> : [10, 20, 30, 40</a:t>
            </a:r>
            <a:r>
              <a:rPr lang="it-IT" sz="1800" b="1" dirty="0" smtClean="0">
                <a:latin typeface="Courier New"/>
                <a:cs typeface="Courier New"/>
              </a:rPr>
              <a:t>]</a:t>
            </a:r>
            <a:endParaRPr lang="it-IT" sz="1800" b="1" dirty="0">
              <a:latin typeface="Courier New"/>
              <a:cs typeface="Courier New"/>
            </a:endParaRPr>
          </a:p>
          <a:p>
            <a:pPr algn="just">
              <a:spcBef>
                <a:spcPts val="800"/>
              </a:spcBef>
              <a:spcAft>
                <a:spcPts val="800"/>
              </a:spcAft>
            </a:pPr>
            <a:r>
              <a:rPr lang="it-IT" sz="1800" dirty="0"/>
              <a:t>This </a:t>
            </a:r>
            <a:r>
              <a:rPr lang="it-IT" sz="1800" dirty="0" err="1"/>
              <a:t>function</a:t>
            </a:r>
            <a:r>
              <a:rPr lang="it-IT" sz="1800" dirty="0"/>
              <a:t> </a:t>
            </a:r>
            <a:r>
              <a:rPr lang="it-IT" sz="1800" dirty="0" err="1"/>
              <a:t>does</a:t>
            </a:r>
            <a:r>
              <a:rPr lang="it-IT" sz="1800" dirty="0"/>
              <a:t> </a:t>
            </a:r>
            <a:r>
              <a:rPr lang="it-IT" sz="1800" dirty="0" err="1"/>
              <a:t>not</a:t>
            </a:r>
            <a:r>
              <a:rPr lang="it-IT" sz="1800" dirty="0"/>
              <a:t> catch </a:t>
            </a:r>
            <a:r>
              <a:rPr lang="it-IT" sz="1800" dirty="0" err="1"/>
              <a:t>user</a:t>
            </a:r>
            <a:r>
              <a:rPr lang="it-IT" sz="1800" dirty="0"/>
              <a:t> </a:t>
            </a:r>
            <a:r>
              <a:rPr lang="it-IT" sz="1800" dirty="0" err="1"/>
              <a:t>errors</a:t>
            </a:r>
            <a:r>
              <a:rPr lang="it-IT" sz="1800" dirty="0"/>
              <a:t>. If the input </a:t>
            </a:r>
            <a:r>
              <a:rPr lang="it-IT" sz="1800" dirty="0" err="1"/>
              <a:t>is</a:t>
            </a:r>
            <a:r>
              <a:rPr lang="it-IT" sz="1800" dirty="0"/>
              <a:t> </a:t>
            </a:r>
            <a:r>
              <a:rPr lang="it-IT" sz="1800" dirty="0" err="1"/>
              <a:t>not</a:t>
            </a:r>
            <a:r>
              <a:rPr lang="it-IT" sz="1800" dirty="0"/>
              <a:t> </a:t>
            </a:r>
            <a:r>
              <a:rPr lang="it-IT" sz="1800" dirty="0" err="1"/>
              <a:t>syntactically</a:t>
            </a:r>
            <a:r>
              <a:rPr lang="it-IT" sz="1800" dirty="0"/>
              <a:t> </a:t>
            </a:r>
            <a:r>
              <a:rPr lang="it-IT" sz="1800" dirty="0" err="1"/>
              <a:t>valid</a:t>
            </a:r>
            <a:r>
              <a:rPr lang="it-IT" sz="1800" dirty="0"/>
              <a:t>, a </a:t>
            </a:r>
            <a:r>
              <a:rPr lang="it-IT" sz="1800" b="1" dirty="0" err="1">
                <a:solidFill>
                  <a:srgbClr val="C00000"/>
                </a:solidFill>
              </a:rPr>
              <a:t>SyntaxError</a:t>
            </a:r>
            <a:r>
              <a:rPr lang="it-IT" sz="1800" dirty="0">
                <a:solidFill>
                  <a:srgbClr val="C00000"/>
                </a:solidFill>
              </a:rPr>
              <a:t> </a:t>
            </a:r>
            <a:r>
              <a:rPr lang="it-IT" sz="1800" dirty="0" err="1"/>
              <a:t>will</a:t>
            </a:r>
            <a:r>
              <a:rPr lang="it-IT" sz="1800" dirty="0"/>
              <a:t> be </a:t>
            </a:r>
            <a:r>
              <a:rPr lang="it-IT" sz="1800" dirty="0" err="1" smtClean="0"/>
              <a:t>raised</a:t>
            </a:r>
            <a:r>
              <a:rPr lang="it-IT" sz="1800" dirty="0" smtClean="0"/>
              <a:t>.</a:t>
            </a:r>
          </a:p>
          <a:p>
            <a:pPr algn="just">
              <a:spcBef>
                <a:spcPts val="800"/>
              </a:spcBef>
              <a:spcAft>
                <a:spcPts val="800"/>
              </a:spcAft>
            </a:pPr>
            <a:r>
              <a:rPr lang="it-IT" sz="1800" dirty="0" err="1" smtClean="0"/>
              <a:t>Other</a:t>
            </a:r>
            <a:r>
              <a:rPr lang="it-IT" sz="1800" dirty="0" smtClean="0"/>
              <a:t> </a:t>
            </a:r>
            <a:r>
              <a:rPr lang="it-IT" sz="1800" dirty="0" err="1"/>
              <a:t>exceptions</a:t>
            </a:r>
            <a:r>
              <a:rPr lang="it-IT" sz="1800" dirty="0"/>
              <a:t> </a:t>
            </a:r>
            <a:r>
              <a:rPr lang="it-IT" sz="1800" dirty="0" err="1"/>
              <a:t>may</a:t>
            </a:r>
            <a:r>
              <a:rPr lang="it-IT" sz="1800" dirty="0"/>
              <a:t> be </a:t>
            </a:r>
            <a:r>
              <a:rPr lang="it-IT" sz="1800" dirty="0" err="1"/>
              <a:t>raised</a:t>
            </a:r>
            <a:r>
              <a:rPr lang="it-IT" sz="1800" dirty="0"/>
              <a:t> if </a:t>
            </a:r>
            <a:r>
              <a:rPr lang="it-IT" sz="1800" dirty="0" err="1"/>
              <a:t>there</a:t>
            </a:r>
            <a:r>
              <a:rPr lang="it-IT" sz="1800" dirty="0"/>
              <a:t> </a:t>
            </a:r>
            <a:r>
              <a:rPr lang="it-IT" sz="1800" dirty="0" err="1"/>
              <a:t>is</a:t>
            </a:r>
            <a:r>
              <a:rPr lang="it-IT" sz="1800" dirty="0"/>
              <a:t> an </a:t>
            </a:r>
            <a:r>
              <a:rPr lang="it-IT" sz="1800" dirty="0" err="1"/>
              <a:t>error</a:t>
            </a:r>
            <a:r>
              <a:rPr lang="it-IT" sz="1800" dirty="0"/>
              <a:t> </a:t>
            </a:r>
            <a:r>
              <a:rPr lang="it-IT" sz="1800" dirty="0" err="1"/>
              <a:t>during</a:t>
            </a:r>
            <a:r>
              <a:rPr lang="it-IT" sz="1800" dirty="0"/>
              <a:t> </a:t>
            </a:r>
            <a:r>
              <a:rPr lang="it-IT" sz="1800" dirty="0" err="1"/>
              <a:t>evaluation</a:t>
            </a:r>
            <a:r>
              <a:rPr lang="it-IT" sz="18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6</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a:t>Input from </a:t>
            </a:r>
            <a:r>
              <a:rPr lang="it-IT" dirty="0" err="1" smtClean="0"/>
              <a:t>keyboard</a:t>
            </a:r>
            <a:r>
              <a:rPr lang="it-IT" dirty="0" smtClean="0"/>
              <a:t> (3)</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smtClean="0"/>
              <a:t>Some </a:t>
            </a:r>
            <a:r>
              <a:rPr lang="it-IT" sz="1800" dirty="0" err="1" smtClean="0"/>
              <a:t>examples</a:t>
            </a:r>
            <a:r>
              <a:rPr lang="it-IT" sz="1800" dirty="0" smtClean="0"/>
              <a:t> of the </a:t>
            </a:r>
            <a:r>
              <a:rPr lang="it-IT" sz="1800" b="1" dirty="0" smtClean="0">
                <a:latin typeface="Courier New"/>
                <a:cs typeface="Courier New"/>
              </a:rPr>
              <a:t>input()</a:t>
            </a:r>
            <a:r>
              <a:rPr lang="it-IT" sz="1800" dirty="0" smtClean="0"/>
              <a:t> </a:t>
            </a:r>
            <a:r>
              <a:rPr lang="it-IT" sz="1800" dirty="0" err="1" smtClean="0"/>
              <a:t>built</a:t>
            </a:r>
            <a:r>
              <a:rPr lang="it-IT" sz="1800" dirty="0" smtClean="0"/>
              <a:t>-in </a:t>
            </a:r>
            <a:r>
              <a:rPr lang="it-IT" sz="1800" dirty="0" err="1" smtClean="0"/>
              <a:t>function</a:t>
            </a:r>
            <a:r>
              <a:rPr lang="it-IT" sz="1800" dirty="0" smtClean="0"/>
              <a:t> to </a:t>
            </a:r>
            <a:r>
              <a:rPr lang="it-IT" sz="1800" dirty="0" err="1" smtClean="0"/>
              <a:t>acquire</a:t>
            </a:r>
            <a:r>
              <a:rPr lang="it-IT" sz="1800" dirty="0" smtClean="0"/>
              <a:t> </a:t>
            </a:r>
            <a:r>
              <a:rPr lang="it-IT" sz="1800" dirty="0" err="1" smtClean="0"/>
              <a:t>lists</a:t>
            </a:r>
            <a:r>
              <a:rPr lang="it-IT" sz="1800" dirty="0" smtClean="0"/>
              <a:t>, sets and </a:t>
            </a:r>
            <a:r>
              <a:rPr lang="it-IT" sz="1800" dirty="0" err="1" smtClean="0"/>
              <a:t>dictionaries</a:t>
            </a:r>
            <a:r>
              <a:rPr lang="it-IT" sz="1800" dirty="0" smtClean="0"/>
              <a:t> </a:t>
            </a:r>
            <a:r>
              <a:rPr lang="it-IT" sz="1800" dirty="0" err="1" smtClean="0"/>
              <a:t>through</a:t>
            </a:r>
            <a:r>
              <a:rPr lang="it-IT" sz="1800" dirty="0" smtClean="0"/>
              <a:t> </a:t>
            </a:r>
            <a:r>
              <a:rPr lang="it-IT" sz="1800" dirty="0" err="1" smtClean="0"/>
              <a:t>proper</a:t>
            </a:r>
            <a:r>
              <a:rPr lang="it-IT" sz="1800" dirty="0" smtClean="0"/>
              <a:t> </a:t>
            </a:r>
            <a:r>
              <a:rPr lang="it-IT" sz="1800" dirty="0" err="1" smtClean="0"/>
              <a:t>formatted</a:t>
            </a:r>
            <a:r>
              <a:rPr lang="it-IT" sz="1800" dirty="0" smtClean="0"/>
              <a:t> </a:t>
            </a:r>
            <a:r>
              <a:rPr lang="it-IT" sz="1800" dirty="0" err="1" smtClean="0"/>
              <a:t>strings</a:t>
            </a:r>
            <a:r>
              <a:rPr lang="it-IT" sz="1800" dirty="0" smtClean="0"/>
              <a:t>!</a:t>
            </a: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7</a:t>
            </a:fld>
            <a:endParaRPr lang="en-US"/>
          </a:p>
        </p:txBody>
      </p:sp>
      <p:pic>
        <p:nvPicPr>
          <p:cNvPr id="6" name="Immagine 5" descr="Schermata 2015-03-30 alle 21.56.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692" y="2154373"/>
            <a:ext cx="6711462" cy="4211744"/>
          </a:xfrm>
          <a:prstGeom prst="rect">
            <a:avLst/>
          </a:prstGeom>
        </p:spPr>
      </p:pic>
    </p:spTree>
    <p:extLst>
      <p:ext uri="{BB962C8B-B14F-4D97-AF65-F5344CB8AC3E}">
        <p14:creationId xmlns:p14="http://schemas.microsoft.com/office/powerpoint/2010/main" val="1929218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Open a file</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lgn="just">
              <a:spcBef>
                <a:spcPts val="800"/>
              </a:spcBef>
              <a:spcAft>
                <a:spcPts val="800"/>
              </a:spcAft>
            </a:pPr>
            <a:r>
              <a:rPr lang="it-IT" sz="1800" dirty="0" err="1"/>
              <a:t>Until</a:t>
            </a:r>
            <a:r>
              <a:rPr lang="it-IT" sz="1800" dirty="0"/>
              <a:t> </a:t>
            </a:r>
            <a:r>
              <a:rPr lang="it-IT" sz="1800" dirty="0" err="1"/>
              <a:t>now</a:t>
            </a:r>
            <a:r>
              <a:rPr lang="it-IT" sz="1800" dirty="0"/>
              <a:t>, </a:t>
            </a:r>
            <a:r>
              <a:rPr lang="it-IT" sz="1800" dirty="0" err="1"/>
              <a:t>you</a:t>
            </a:r>
            <a:r>
              <a:rPr lang="it-IT" sz="1800" dirty="0"/>
              <a:t> </a:t>
            </a:r>
            <a:r>
              <a:rPr lang="it-IT" sz="1800" dirty="0" err="1"/>
              <a:t>have</a:t>
            </a:r>
            <a:r>
              <a:rPr lang="it-IT" sz="1800" dirty="0"/>
              <a:t> </a:t>
            </a:r>
            <a:r>
              <a:rPr lang="it-IT" sz="1800" dirty="0" err="1"/>
              <a:t>been</a:t>
            </a:r>
            <a:r>
              <a:rPr lang="it-IT" sz="1800" dirty="0"/>
              <a:t> </a:t>
            </a:r>
            <a:r>
              <a:rPr lang="it-IT" sz="1800" dirty="0" err="1"/>
              <a:t>reading</a:t>
            </a:r>
            <a:r>
              <a:rPr lang="it-IT" sz="1800" dirty="0"/>
              <a:t> and </a:t>
            </a:r>
            <a:r>
              <a:rPr lang="it-IT" sz="1800" dirty="0" err="1"/>
              <a:t>writing</a:t>
            </a:r>
            <a:r>
              <a:rPr lang="it-IT" sz="1800" dirty="0"/>
              <a:t> to the standard input and </a:t>
            </a:r>
            <a:r>
              <a:rPr lang="it-IT" sz="1800" dirty="0" smtClean="0"/>
              <a:t>output. Now </a:t>
            </a:r>
            <a:r>
              <a:rPr lang="it-IT" sz="1800" dirty="0" err="1"/>
              <a:t>we</a:t>
            </a:r>
            <a:r>
              <a:rPr lang="it-IT" sz="1800" dirty="0"/>
              <a:t> </a:t>
            </a:r>
            <a:r>
              <a:rPr lang="it-IT" sz="1800" dirty="0" err="1"/>
              <a:t>will</a:t>
            </a:r>
            <a:r>
              <a:rPr lang="it-IT" sz="1800" dirty="0"/>
              <a:t> </a:t>
            </a:r>
            <a:r>
              <a:rPr lang="it-IT" sz="1800" dirty="0" err="1"/>
              <a:t>see</a:t>
            </a:r>
            <a:r>
              <a:rPr lang="it-IT" sz="1800" dirty="0"/>
              <a:t> </a:t>
            </a:r>
            <a:r>
              <a:rPr lang="it-IT" sz="1800" dirty="0" err="1"/>
              <a:t>how</a:t>
            </a:r>
            <a:r>
              <a:rPr lang="it-IT" sz="1800" dirty="0"/>
              <a:t> to play with </a:t>
            </a:r>
            <a:r>
              <a:rPr lang="it-IT" sz="1800" dirty="0" err="1"/>
              <a:t>actual</a:t>
            </a:r>
            <a:r>
              <a:rPr lang="it-IT" sz="1800" dirty="0"/>
              <a:t> data </a:t>
            </a:r>
            <a:r>
              <a:rPr lang="it-IT" sz="1800" b="1" dirty="0" err="1"/>
              <a:t>files</a:t>
            </a:r>
            <a:r>
              <a:rPr lang="it-IT" sz="1800" dirty="0" smtClean="0"/>
              <a:t>.</a:t>
            </a:r>
            <a:endParaRPr lang="it-IT" sz="1800" dirty="0"/>
          </a:p>
          <a:p>
            <a:pPr algn="just">
              <a:spcBef>
                <a:spcPts val="800"/>
              </a:spcBef>
              <a:spcAft>
                <a:spcPts val="800"/>
              </a:spcAft>
            </a:pPr>
            <a:r>
              <a:rPr lang="it-IT" sz="1800" dirty="0" err="1"/>
              <a:t>Python</a:t>
            </a:r>
            <a:r>
              <a:rPr lang="it-IT" sz="1800" dirty="0"/>
              <a:t> </a:t>
            </a:r>
            <a:r>
              <a:rPr lang="it-IT" sz="1800" dirty="0" err="1"/>
              <a:t>provides</a:t>
            </a:r>
            <a:r>
              <a:rPr lang="it-IT" sz="1800" dirty="0"/>
              <a:t> </a:t>
            </a:r>
            <a:r>
              <a:rPr lang="it-IT" sz="1800" dirty="0" err="1"/>
              <a:t>basic</a:t>
            </a:r>
            <a:r>
              <a:rPr lang="it-IT" sz="1800" dirty="0"/>
              <a:t> </a:t>
            </a:r>
            <a:r>
              <a:rPr lang="it-IT" sz="1800" dirty="0" err="1"/>
              <a:t>functions</a:t>
            </a:r>
            <a:r>
              <a:rPr lang="it-IT" sz="1800" dirty="0"/>
              <a:t> and </a:t>
            </a:r>
            <a:r>
              <a:rPr lang="it-IT" sz="1800" dirty="0" err="1"/>
              <a:t>methods</a:t>
            </a:r>
            <a:r>
              <a:rPr lang="it-IT" sz="1800" dirty="0"/>
              <a:t> </a:t>
            </a:r>
            <a:r>
              <a:rPr lang="it-IT" sz="1800" dirty="0" err="1"/>
              <a:t>necessary</a:t>
            </a:r>
            <a:r>
              <a:rPr lang="it-IT" sz="1800" dirty="0"/>
              <a:t> to </a:t>
            </a:r>
            <a:r>
              <a:rPr lang="it-IT" sz="1800" dirty="0" err="1"/>
              <a:t>manipulate</a:t>
            </a:r>
            <a:r>
              <a:rPr lang="it-IT" sz="1800" dirty="0"/>
              <a:t> </a:t>
            </a:r>
            <a:r>
              <a:rPr lang="it-IT" sz="1800" dirty="0" err="1"/>
              <a:t>files</a:t>
            </a:r>
            <a:r>
              <a:rPr lang="it-IT" sz="1800" dirty="0"/>
              <a:t> by default. </a:t>
            </a:r>
            <a:r>
              <a:rPr lang="it-IT" sz="1800" dirty="0" err="1"/>
              <a:t>You</a:t>
            </a:r>
            <a:r>
              <a:rPr lang="it-IT" sz="1800" dirty="0"/>
              <a:t> can do </a:t>
            </a:r>
            <a:r>
              <a:rPr lang="it-IT" sz="1800" dirty="0" err="1"/>
              <a:t>your</a:t>
            </a:r>
            <a:r>
              <a:rPr lang="it-IT" sz="1800" dirty="0"/>
              <a:t> </a:t>
            </a:r>
            <a:r>
              <a:rPr lang="it-IT" sz="1800" dirty="0" err="1"/>
              <a:t>most</a:t>
            </a:r>
            <a:r>
              <a:rPr lang="it-IT" sz="1800" dirty="0"/>
              <a:t> of the file </a:t>
            </a:r>
            <a:r>
              <a:rPr lang="it-IT" sz="1800" dirty="0" err="1"/>
              <a:t>manipulation</a:t>
            </a:r>
            <a:r>
              <a:rPr lang="it-IT" sz="1800" dirty="0"/>
              <a:t> </a:t>
            </a:r>
            <a:r>
              <a:rPr lang="it-IT" sz="1800" dirty="0" err="1"/>
              <a:t>using</a:t>
            </a:r>
            <a:r>
              <a:rPr lang="it-IT" sz="1800" dirty="0"/>
              <a:t> a </a:t>
            </a:r>
            <a:r>
              <a:rPr lang="it-IT" sz="1800" b="1" dirty="0"/>
              <a:t>file </a:t>
            </a:r>
            <a:r>
              <a:rPr lang="it-IT" sz="1800" b="1" dirty="0" err="1"/>
              <a:t>object</a:t>
            </a:r>
            <a:r>
              <a:rPr lang="it-IT" sz="1800" dirty="0" smtClean="0"/>
              <a:t>.</a:t>
            </a:r>
            <a:endParaRPr lang="it-IT" sz="1800" dirty="0"/>
          </a:p>
          <a:p>
            <a:pPr algn="just">
              <a:spcBef>
                <a:spcPts val="800"/>
              </a:spcBef>
              <a:spcAft>
                <a:spcPts val="800"/>
              </a:spcAft>
            </a:pPr>
            <a:r>
              <a:rPr lang="it-IT" sz="1800" dirty="0"/>
              <a:t>The </a:t>
            </a:r>
            <a:r>
              <a:rPr lang="it-IT" sz="1800" b="1" dirty="0" smtClean="0">
                <a:latin typeface="Courier New"/>
                <a:cs typeface="Courier New"/>
              </a:rPr>
              <a:t>open()</a:t>
            </a:r>
            <a:r>
              <a:rPr lang="it-IT" sz="1800" dirty="0" smtClean="0"/>
              <a:t> </a:t>
            </a:r>
            <a:r>
              <a:rPr lang="it-IT" sz="1800" dirty="0" err="1" smtClean="0"/>
              <a:t>function</a:t>
            </a:r>
            <a:r>
              <a:rPr lang="it-IT" sz="1800" dirty="0" smtClean="0"/>
              <a:t>:</a:t>
            </a:r>
            <a:endParaRPr lang="it-IT" sz="1800" dirty="0"/>
          </a:p>
          <a:p>
            <a:pPr lvl="1" algn="just">
              <a:spcBef>
                <a:spcPts val="800"/>
              </a:spcBef>
              <a:spcAft>
                <a:spcPts val="800"/>
              </a:spcAft>
            </a:pPr>
            <a:r>
              <a:rPr lang="it-IT" sz="1600" dirty="0" err="1" smtClean="0"/>
              <a:t>Before</a:t>
            </a:r>
            <a:r>
              <a:rPr lang="it-IT" sz="1600" dirty="0" smtClean="0"/>
              <a:t> </a:t>
            </a:r>
            <a:r>
              <a:rPr lang="it-IT" sz="1600" dirty="0" err="1"/>
              <a:t>you</a:t>
            </a:r>
            <a:r>
              <a:rPr lang="it-IT" sz="1600" dirty="0"/>
              <a:t> can </a:t>
            </a:r>
            <a:r>
              <a:rPr lang="it-IT" sz="1600" dirty="0" err="1"/>
              <a:t>read</a:t>
            </a:r>
            <a:r>
              <a:rPr lang="it-IT" sz="1600" dirty="0"/>
              <a:t> or </a:t>
            </a:r>
            <a:r>
              <a:rPr lang="it-IT" sz="1600" dirty="0" err="1"/>
              <a:t>write</a:t>
            </a:r>
            <a:r>
              <a:rPr lang="it-IT" sz="1600" dirty="0"/>
              <a:t> a file, </a:t>
            </a:r>
            <a:r>
              <a:rPr lang="it-IT" sz="1600" dirty="0" err="1"/>
              <a:t>you</a:t>
            </a:r>
            <a:r>
              <a:rPr lang="it-IT" sz="1600" dirty="0"/>
              <a:t> </a:t>
            </a:r>
            <a:r>
              <a:rPr lang="it-IT" sz="1600" dirty="0" err="1"/>
              <a:t>have</a:t>
            </a:r>
            <a:r>
              <a:rPr lang="it-IT" sz="1600" dirty="0"/>
              <a:t> to open </a:t>
            </a:r>
            <a:r>
              <a:rPr lang="it-IT" sz="1600" dirty="0" err="1"/>
              <a:t>it</a:t>
            </a:r>
            <a:r>
              <a:rPr lang="it-IT" sz="1600" dirty="0"/>
              <a:t> </a:t>
            </a:r>
            <a:r>
              <a:rPr lang="it-IT" sz="1600" dirty="0" err="1"/>
              <a:t>using</a:t>
            </a:r>
            <a:r>
              <a:rPr lang="it-IT" sz="1600" dirty="0"/>
              <a:t> </a:t>
            </a:r>
            <a:r>
              <a:rPr lang="it-IT" sz="1600" dirty="0" err="1"/>
              <a:t>Python's</a:t>
            </a:r>
            <a:r>
              <a:rPr lang="it-IT" sz="1600" dirty="0"/>
              <a:t> </a:t>
            </a:r>
            <a:r>
              <a:rPr lang="it-IT" sz="1600" dirty="0" err="1"/>
              <a:t>built</a:t>
            </a:r>
            <a:r>
              <a:rPr lang="it-IT" sz="1600" dirty="0"/>
              <a:t>-in </a:t>
            </a:r>
            <a:r>
              <a:rPr lang="it-IT" sz="1800" b="1" dirty="0">
                <a:latin typeface="Courier New"/>
                <a:cs typeface="Courier New"/>
              </a:rPr>
              <a:t>open() </a:t>
            </a:r>
            <a:r>
              <a:rPr lang="it-IT" sz="1600" dirty="0" err="1"/>
              <a:t>function</a:t>
            </a:r>
            <a:r>
              <a:rPr lang="it-IT" sz="1600" dirty="0"/>
              <a:t>. This </a:t>
            </a:r>
            <a:r>
              <a:rPr lang="it-IT" sz="1600" dirty="0" err="1"/>
              <a:t>function</a:t>
            </a:r>
            <a:r>
              <a:rPr lang="it-IT" sz="1600" dirty="0"/>
              <a:t> </a:t>
            </a:r>
            <a:r>
              <a:rPr lang="it-IT" sz="1600" dirty="0" err="1"/>
              <a:t>creates</a:t>
            </a:r>
            <a:r>
              <a:rPr lang="it-IT" sz="1600" dirty="0"/>
              <a:t> a file </a:t>
            </a:r>
            <a:r>
              <a:rPr lang="it-IT" sz="1600" dirty="0" err="1"/>
              <a:t>object</a:t>
            </a:r>
            <a:r>
              <a:rPr lang="it-IT" sz="1600" dirty="0"/>
              <a:t> </a:t>
            </a:r>
            <a:r>
              <a:rPr lang="it-IT" sz="1600" dirty="0" err="1"/>
              <a:t>which</a:t>
            </a:r>
            <a:r>
              <a:rPr lang="it-IT" sz="1600" dirty="0"/>
              <a:t> </a:t>
            </a:r>
            <a:r>
              <a:rPr lang="it-IT" sz="1600" dirty="0" err="1"/>
              <a:t>would</a:t>
            </a:r>
            <a:r>
              <a:rPr lang="it-IT" sz="1600" dirty="0"/>
              <a:t> be </a:t>
            </a:r>
            <a:r>
              <a:rPr lang="it-IT" sz="1600" dirty="0" err="1"/>
              <a:t>utilized</a:t>
            </a:r>
            <a:r>
              <a:rPr lang="it-IT" sz="1600" dirty="0"/>
              <a:t> to call </a:t>
            </a:r>
            <a:r>
              <a:rPr lang="it-IT" sz="1600" dirty="0" err="1"/>
              <a:t>other</a:t>
            </a:r>
            <a:r>
              <a:rPr lang="it-IT" sz="1600" dirty="0"/>
              <a:t> </a:t>
            </a:r>
            <a:r>
              <a:rPr lang="it-IT" sz="1600" dirty="0" err="1"/>
              <a:t>support</a:t>
            </a:r>
            <a:r>
              <a:rPr lang="it-IT" sz="1600" dirty="0"/>
              <a:t> </a:t>
            </a:r>
            <a:r>
              <a:rPr lang="it-IT" sz="1600" dirty="0" err="1"/>
              <a:t>methods</a:t>
            </a:r>
            <a:r>
              <a:rPr lang="it-IT" sz="1600" dirty="0"/>
              <a:t> </a:t>
            </a:r>
            <a:r>
              <a:rPr lang="it-IT" sz="1600" dirty="0" err="1"/>
              <a:t>associated</a:t>
            </a:r>
            <a:r>
              <a:rPr lang="it-IT" sz="1600" dirty="0"/>
              <a:t> with </a:t>
            </a:r>
            <a:r>
              <a:rPr lang="it-IT" sz="1600" dirty="0" err="1"/>
              <a:t>it</a:t>
            </a:r>
            <a:r>
              <a:rPr lang="it-IT" sz="1600" dirty="0" smtClean="0"/>
              <a:t>.</a:t>
            </a:r>
            <a:endParaRPr lang="it-IT" sz="1600" dirty="0"/>
          </a:p>
          <a:p>
            <a:pPr algn="just">
              <a:spcBef>
                <a:spcPts val="800"/>
              </a:spcBef>
              <a:spcAft>
                <a:spcPts val="800"/>
              </a:spcAft>
            </a:pPr>
            <a:r>
              <a:rPr lang="it-IT" sz="1800" dirty="0" err="1"/>
              <a:t>Syntax</a:t>
            </a:r>
            <a:r>
              <a:rPr lang="it-IT" sz="1800" dirty="0" smtClean="0"/>
              <a:t>:</a:t>
            </a:r>
            <a:endParaRPr lang="it-IT" sz="1800" dirty="0"/>
          </a:p>
          <a:p>
            <a:pPr marL="349250" lvl="1" indent="0" algn="just">
              <a:spcBef>
                <a:spcPts val="800"/>
              </a:spcBef>
              <a:spcAft>
                <a:spcPts val="800"/>
              </a:spcAft>
              <a:buNone/>
            </a:pPr>
            <a:r>
              <a:rPr lang="it-IT" sz="1700" b="1" dirty="0">
                <a:solidFill>
                  <a:srgbClr val="002060"/>
                </a:solidFill>
                <a:latin typeface="Courier New"/>
                <a:cs typeface="Courier New"/>
              </a:rPr>
              <a:t>file </a:t>
            </a:r>
            <a:r>
              <a:rPr lang="it-IT" sz="1700" b="1" dirty="0" err="1">
                <a:solidFill>
                  <a:srgbClr val="002060"/>
                </a:solidFill>
                <a:latin typeface="Courier New"/>
                <a:cs typeface="Courier New"/>
              </a:rPr>
              <a:t>object</a:t>
            </a:r>
            <a:r>
              <a:rPr lang="it-IT" sz="1700" b="1" dirty="0">
                <a:solidFill>
                  <a:srgbClr val="002060"/>
                </a:solidFill>
                <a:latin typeface="Courier New"/>
                <a:cs typeface="Courier New"/>
              </a:rPr>
              <a:t> = open(file_name [, </a:t>
            </a:r>
            <a:r>
              <a:rPr lang="it-IT" sz="1700" b="1" dirty="0" err="1">
                <a:solidFill>
                  <a:srgbClr val="002060"/>
                </a:solidFill>
                <a:latin typeface="Courier New"/>
                <a:cs typeface="Courier New"/>
              </a:rPr>
              <a:t>access_mode</a:t>
            </a:r>
            <a:r>
              <a:rPr lang="it-IT" sz="1700" b="1" dirty="0">
                <a:solidFill>
                  <a:srgbClr val="002060"/>
                </a:solidFill>
                <a:latin typeface="Courier New"/>
                <a:cs typeface="Courier New"/>
              </a:rPr>
              <a:t>][, </a:t>
            </a:r>
            <a:r>
              <a:rPr lang="it-IT" sz="1700" b="1" dirty="0" err="1">
                <a:solidFill>
                  <a:srgbClr val="002060"/>
                </a:solidFill>
                <a:latin typeface="Courier New"/>
                <a:cs typeface="Courier New"/>
              </a:rPr>
              <a:t>buffering</a:t>
            </a:r>
            <a:r>
              <a:rPr lang="it-IT" sz="1700" b="1" dirty="0">
                <a:solidFill>
                  <a:srgbClr val="002060"/>
                </a:solidFill>
                <a:latin typeface="Courier New"/>
                <a:cs typeface="Courier New"/>
              </a:rPr>
              <a:t>]</a:t>
            </a:r>
            <a:r>
              <a:rPr lang="it-IT" sz="1700" b="1" dirty="0" smtClean="0">
                <a:solidFill>
                  <a:srgbClr val="002060"/>
                </a:solidFill>
                <a:latin typeface="Courier New"/>
                <a:cs typeface="Courier New"/>
              </a:rPr>
              <a:t>)</a:t>
            </a:r>
            <a:endParaRPr lang="it-IT" sz="1700" b="1" dirty="0">
              <a:solidFill>
                <a:srgbClr val="002060"/>
              </a:solidFill>
              <a:latin typeface="Courier New"/>
              <a:cs typeface="Courier New"/>
            </a:endParaRPr>
          </a:p>
          <a:p>
            <a:pPr algn="just">
              <a:spcBef>
                <a:spcPts val="800"/>
              </a:spcBef>
              <a:spcAft>
                <a:spcPts val="800"/>
              </a:spcAft>
            </a:pPr>
            <a:r>
              <a:rPr lang="it-IT" sz="1800" dirty="0"/>
              <a:t>Open a file, </a:t>
            </a:r>
            <a:r>
              <a:rPr lang="it-IT" sz="1800" dirty="0" err="1"/>
              <a:t>returning</a:t>
            </a:r>
            <a:r>
              <a:rPr lang="it-IT" sz="1800" dirty="0"/>
              <a:t> an </a:t>
            </a:r>
            <a:r>
              <a:rPr lang="it-IT" sz="1800" dirty="0" err="1"/>
              <a:t>object</a:t>
            </a:r>
            <a:r>
              <a:rPr lang="it-IT" sz="1800" dirty="0"/>
              <a:t> of the file </a:t>
            </a:r>
            <a:r>
              <a:rPr lang="it-IT" sz="1800" dirty="0" err="1" smtClean="0"/>
              <a:t>type</a:t>
            </a:r>
            <a:r>
              <a:rPr lang="it-IT" sz="1800" dirty="0" smtClean="0"/>
              <a:t>. </a:t>
            </a:r>
            <a:r>
              <a:rPr lang="it-IT" sz="1800" dirty="0"/>
              <a:t>If the file </a:t>
            </a:r>
            <a:r>
              <a:rPr lang="it-IT" sz="1800" dirty="0" err="1"/>
              <a:t>cannot</a:t>
            </a:r>
            <a:r>
              <a:rPr lang="it-IT" sz="1800" dirty="0"/>
              <a:t> be </a:t>
            </a:r>
            <a:r>
              <a:rPr lang="it-IT" sz="1800" dirty="0" err="1"/>
              <a:t>opened</a:t>
            </a:r>
            <a:r>
              <a:rPr lang="it-IT" sz="1800" dirty="0"/>
              <a:t>, </a:t>
            </a:r>
            <a:r>
              <a:rPr lang="it-IT" sz="1800" b="1" dirty="0" err="1">
                <a:solidFill>
                  <a:srgbClr val="C00000"/>
                </a:solidFill>
              </a:rPr>
              <a:t>IOError</a:t>
            </a:r>
            <a:r>
              <a:rPr lang="it-IT" sz="1800" dirty="0">
                <a:solidFill>
                  <a:srgbClr val="C00000"/>
                </a:solidFill>
              </a:rPr>
              <a:t> </a:t>
            </a:r>
            <a:r>
              <a:rPr lang="it-IT" sz="1800" dirty="0" err="1"/>
              <a:t>is</a:t>
            </a:r>
            <a:r>
              <a:rPr lang="it-IT" sz="1800" dirty="0"/>
              <a:t> </a:t>
            </a:r>
            <a:r>
              <a:rPr lang="it-IT" sz="1800" dirty="0" err="1"/>
              <a:t>raised</a:t>
            </a:r>
            <a:r>
              <a:rPr lang="it-IT" sz="1800" dirty="0"/>
              <a:t>. </a:t>
            </a:r>
            <a:r>
              <a:rPr lang="it-IT" sz="1800" dirty="0" err="1"/>
              <a:t>When</a:t>
            </a:r>
            <a:r>
              <a:rPr lang="it-IT" sz="1800" dirty="0"/>
              <a:t> opening a file, </a:t>
            </a:r>
            <a:r>
              <a:rPr lang="it-IT" sz="1800" dirty="0" err="1"/>
              <a:t>it’s</a:t>
            </a:r>
            <a:r>
              <a:rPr lang="it-IT" sz="1800" dirty="0"/>
              <a:t> </a:t>
            </a:r>
            <a:r>
              <a:rPr lang="it-IT" sz="1800" dirty="0" err="1"/>
              <a:t>preferable</a:t>
            </a:r>
            <a:r>
              <a:rPr lang="it-IT" sz="1800" dirty="0"/>
              <a:t> to use </a:t>
            </a:r>
            <a:r>
              <a:rPr lang="it-IT" sz="1800" b="1" dirty="0"/>
              <a:t>open()</a:t>
            </a:r>
            <a:r>
              <a:rPr lang="it-IT" sz="1800" dirty="0"/>
              <a:t> </a:t>
            </a:r>
            <a:r>
              <a:rPr lang="it-IT" sz="1800" dirty="0" err="1"/>
              <a:t>instead</a:t>
            </a:r>
            <a:r>
              <a:rPr lang="it-IT" sz="1800" dirty="0"/>
              <a:t> of </a:t>
            </a:r>
            <a:r>
              <a:rPr lang="it-IT" sz="1800" dirty="0" err="1"/>
              <a:t>invoking</a:t>
            </a:r>
            <a:r>
              <a:rPr lang="it-IT" sz="1800" dirty="0"/>
              <a:t> the file </a:t>
            </a:r>
            <a:r>
              <a:rPr lang="it-IT" sz="1800" dirty="0" err="1"/>
              <a:t>constructor</a:t>
            </a:r>
            <a:r>
              <a:rPr lang="it-IT" sz="1800" dirty="0"/>
              <a:t> </a:t>
            </a:r>
            <a:r>
              <a:rPr lang="it-IT" sz="1800" dirty="0" err="1"/>
              <a:t>directly</a:t>
            </a:r>
            <a:r>
              <a:rPr lang="it-IT" sz="1800" dirty="0"/>
              <a:t>.</a:t>
            </a:r>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8</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txBox="1">
            <a:spLocks/>
          </p:cNvSpPr>
          <p:nvPr/>
        </p:nvSpPr>
        <p:spPr>
          <a:xfrm>
            <a:off x="457200" y="18943"/>
            <a:ext cx="8229600" cy="1143000"/>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it-IT" dirty="0" smtClean="0"/>
              <a:t>Open a file (2)</a:t>
            </a:r>
            <a:endParaRPr lang="it-IT" dirty="0"/>
          </a:p>
        </p:txBody>
      </p:sp>
      <p:sp>
        <p:nvSpPr>
          <p:cNvPr id="3" name="Segnaposto contenuto 2"/>
          <p:cNvSpPr txBox="1">
            <a:spLocks/>
          </p:cNvSpPr>
          <p:nvPr/>
        </p:nvSpPr>
        <p:spPr>
          <a:xfrm>
            <a:off x="457200" y="1418086"/>
            <a:ext cx="8229600" cy="4938264"/>
          </a:xfrm>
          <a:prstGeom prst="rect">
            <a:avLst/>
          </a:prstGeom>
        </p:spPr>
        <p:txBody>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0" lvl="1" indent="0" algn="ctr">
              <a:spcBef>
                <a:spcPts val="800"/>
              </a:spcBef>
              <a:spcAft>
                <a:spcPts val="800"/>
              </a:spcAft>
              <a:buClr>
                <a:schemeClr val="accent1"/>
              </a:buClr>
              <a:buNone/>
            </a:pPr>
            <a:r>
              <a:rPr lang="it-IT" sz="1700" b="1" dirty="0">
                <a:solidFill>
                  <a:srgbClr val="002060"/>
                </a:solidFill>
                <a:latin typeface="Courier New"/>
                <a:cs typeface="Courier New"/>
              </a:rPr>
              <a:t>open(file_name [, </a:t>
            </a:r>
            <a:r>
              <a:rPr lang="it-IT" sz="1700" b="1" dirty="0" err="1">
                <a:solidFill>
                  <a:srgbClr val="002060"/>
                </a:solidFill>
                <a:latin typeface="Courier New"/>
                <a:cs typeface="Courier New"/>
              </a:rPr>
              <a:t>access_mode</a:t>
            </a:r>
            <a:r>
              <a:rPr lang="it-IT" sz="1700" b="1" dirty="0">
                <a:solidFill>
                  <a:srgbClr val="002060"/>
                </a:solidFill>
                <a:latin typeface="Courier New"/>
                <a:cs typeface="Courier New"/>
              </a:rPr>
              <a:t>][, </a:t>
            </a:r>
            <a:r>
              <a:rPr lang="it-IT" sz="1700" b="1" dirty="0" err="1">
                <a:solidFill>
                  <a:srgbClr val="002060"/>
                </a:solidFill>
                <a:latin typeface="Courier New"/>
                <a:cs typeface="Courier New"/>
              </a:rPr>
              <a:t>buffering</a:t>
            </a:r>
            <a:r>
              <a:rPr lang="it-IT" sz="1700" b="1" dirty="0" smtClean="0">
                <a:solidFill>
                  <a:srgbClr val="002060"/>
                </a:solidFill>
                <a:latin typeface="Courier New"/>
                <a:cs typeface="Courier New"/>
              </a:rPr>
              <a:t>])</a:t>
            </a:r>
          </a:p>
          <a:p>
            <a:pPr marL="342900" lvl="1" indent="-342900" algn="just">
              <a:spcBef>
                <a:spcPts val="800"/>
              </a:spcBef>
              <a:spcAft>
                <a:spcPts val="800"/>
              </a:spcAft>
              <a:buClr>
                <a:schemeClr val="accent1"/>
              </a:buClr>
            </a:pPr>
            <a:r>
              <a:rPr lang="it-IT" sz="1800" dirty="0" err="1" smtClean="0"/>
              <a:t>Parameter</a:t>
            </a:r>
            <a:r>
              <a:rPr lang="it-IT" sz="1800" dirty="0" smtClean="0"/>
              <a:t> </a:t>
            </a:r>
            <a:r>
              <a:rPr lang="it-IT" sz="1800" dirty="0" err="1" smtClean="0"/>
              <a:t>detail</a:t>
            </a:r>
            <a:r>
              <a:rPr lang="it-IT" sz="1800" dirty="0" smtClean="0"/>
              <a:t>:</a:t>
            </a:r>
            <a:endParaRPr lang="it-IT" sz="1800" dirty="0"/>
          </a:p>
          <a:p>
            <a:pPr algn="just">
              <a:spcBef>
                <a:spcPts val="600"/>
              </a:spcBef>
            </a:pPr>
            <a:r>
              <a:rPr lang="it-IT" sz="1800" b="1" dirty="0"/>
              <a:t>file_name</a:t>
            </a:r>
            <a:r>
              <a:rPr lang="it-IT" sz="1800" dirty="0"/>
              <a:t>: </a:t>
            </a:r>
            <a:r>
              <a:rPr lang="it-IT" sz="1800" dirty="0" smtClean="0"/>
              <a:t>the </a:t>
            </a:r>
            <a:r>
              <a:rPr lang="it-IT" sz="1800" dirty="0"/>
              <a:t>file_name </a:t>
            </a:r>
            <a:r>
              <a:rPr lang="it-IT" sz="1800" dirty="0" err="1"/>
              <a:t>argument</a:t>
            </a:r>
            <a:r>
              <a:rPr lang="it-IT" sz="1800" dirty="0"/>
              <a:t> </a:t>
            </a:r>
            <a:r>
              <a:rPr lang="it-IT" sz="1800" dirty="0" err="1"/>
              <a:t>is</a:t>
            </a:r>
            <a:r>
              <a:rPr lang="it-IT" sz="1800" dirty="0"/>
              <a:t> a </a:t>
            </a:r>
            <a:r>
              <a:rPr lang="it-IT" sz="1800" dirty="0" err="1"/>
              <a:t>string</a:t>
            </a:r>
            <a:r>
              <a:rPr lang="it-IT" sz="1800" dirty="0"/>
              <a:t> </a:t>
            </a:r>
            <a:r>
              <a:rPr lang="it-IT" sz="1800" dirty="0" err="1"/>
              <a:t>value</a:t>
            </a:r>
            <a:r>
              <a:rPr lang="it-IT" sz="1800" dirty="0"/>
              <a:t> </a:t>
            </a:r>
            <a:r>
              <a:rPr lang="it-IT" sz="1800" dirty="0" err="1"/>
              <a:t>that</a:t>
            </a:r>
            <a:r>
              <a:rPr lang="it-IT" sz="1800" dirty="0"/>
              <a:t> </a:t>
            </a:r>
            <a:r>
              <a:rPr lang="it-IT" sz="1800" dirty="0" err="1"/>
              <a:t>contains</a:t>
            </a:r>
            <a:r>
              <a:rPr lang="it-IT" sz="1800" dirty="0"/>
              <a:t> the </a:t>
            </a:r>
            <a:r>
              <a:rPr lang="it-IT" sz="1800" i="1" dirty="0" err="1" smtClean="0"/>
              <a:t>pathname</a:t>
            </a:r>
            <a:r>
              <a:rPr lang="it-IT" sz="1800" dirty="0" smtClean="0"/>
              <a:t> </a:t>
            </a:r>
            <a:r>
              <a:rPr lang="it-IT" sz="1800" dirty="0"/>
              <a:t>of the file </a:t>
            </a:r>
            <a:r>
              <a:rPr lang="it-IT" sz="1800" dirty="0" err="1"/>
              <a:t>that</a:t>
            </a:r>
            <a:r>
              <a:rPr lang="it-IT" sz="1800" dirty="0"/>
              <a:t> </a:t>
            </a:r>
            <a:r>
              <a:rPr lang="it-IT" sz="1800" dirty="0" err="1"/>
              <a:t>you</a:t>
            </a:r>
            <a:r>
              <a:rPr lang="it-IT" sz="1800" dirty="0"/>
              <a:t> </a:t>
            </a:r>
            <a:r>
              <a:rPr lang="it-IT" sz="1800" dirty="0" err="1"/>
              <a:t>want</a:t>
            </a:r>
            <a:r>
              <a:rPr lang="it-IT" sz="1800" dirty="0"/>
              <a:t> to </a:t>
            </a:r>
            <a:r>
              <a:rPr lang="it-IT" sz="1800" dirty="0" err="1"/>
              <a:t>access</a:t>
            </a:r>
            <a:r>
              <a:rPr lang="it-IT" sz="1800" dirty="0" smtClean="0"/>
              <a:t>.</a:t>
            </a:r>
            <a:endParaRPr lang="it-IT" sz="1800" dirty="0"/>
          </a:p>
          <a:p>
            <a:pPr algn="just">
              <a:spcBef>
                <a:spcPts val="800"/>
              </a:spcBef>
              <a:spcAft>
                <a:spcPts val="800"/>
              </a:spcAft>
            </a:pPr>
            <a:r>
              <a:rPr lang="it-IT" sz="1800" b="1" dirty="0" err="1"/>
              <a:t>access_mode</a:t>
            </a:r>
            <a:r>
              <a:rPr lang="it-IT" sz="1800" dirty="0"/>
              <a:t>: </a:t>
            </a:r>
            <a:r>
              <a:rPr lang="it-IT" sz="1800" dirty="0" smtClean="0"/>
              <a:t>the </a:t>
            </a:r>
            <a:r>
              <a:rPr lang="it-IT" sz="1800" dirty="0" err="1"/>
              <a:t>access_mode</a:t>
            </a:r>
            <a:r>
              <a:rPr lang="it-IT" sz="1800" dirty="0"/>
              <a:t> </a:t>
            </a:r>
            <a:r>
              <a:rPr lang="it-IT" sz="1800" dirty="0" err="1"/>
              <a:t>determines</a:t>
            </a:r>
            <a:r>
              <a:rPr lang="it-IT" sz="1800" dirty="0"/>
              <a:t> the mode in </a:t>
            </a:r>
            <a:r>
              <a:rPr lang="it-IT" sz="1800" dirty="0" err="1"/>
              <a:t>which</a:t>
            </a:r>
            <a:r>
              <a:rPr lang="it-IT" sz="1800" dirty="0"/>
              <a:t> the file </a:t>
            </a:r>
            <a:r>
              <a:rPr lang="it-IT" sz="1800" dirty="0" err="1"/>
              <a:t>has</a:t>
            </a:r>
            <a:r>
              <a:rPr lang="it-IT" sz="1800" dirty="0"/>
              <a:t> to be </a:t>
            </a:r>
            <a:r>
              <a:rPr lang="it-IT" sz="1800" dirty="0" err="1"/>
              <a:t>opened</a:t>
            </a:r>
            <a:r>
              <a:rPr lang="it-IT" sz="1800" dirty="0"/>
              <a:t> </a:t>
            </a:r>
            <a:r>
              <a:rPr lang="it-IT" sz="1800" dirty="0" smtClean="0"/>
              <a:t>i.e</a:t>
            </a:r>
            <a:r>
              <a:rPr lang="it-IT" sz="1800" dirty="0"/>
              <a:t>. </a:t>
            </a:r>
            <a:r>
              <a:rPr lang="it-IT" sz="1800" b="1" i="1" dirty="0" err="1"/>
              <a:t>read</a:t>
            </a:r>
            <a:r>
              <a:rPr lang="it-IT" sz="1800" dirty="0"/>
              <a:t>, </a:t>
            </a:r>
            <a:r>
              <a:rPr lang="it-IT" sz="1800" b="1" i="1" dirty="0" err="1" smtClean="0"/>
              <a:t>write</a:t>
            </a:r>
            <a:r>
              <a:rPr lang="it-IT" sz="1800" i="1" dirty="0" smtClean="0"/>
              <a:t>,</a:t>
            </a:r>
            <a:r>
              <a:rPr lang="it-IT" sz="1800" dirty="0" smtClean="0"/>
              <a:t> </a:t>
            </a:r>
            <a:r>
              <a:rPr lang="it-IT" sz="1800" b="1" i="1" dirty="0" err="1" smtClean="0"/>
              <a:t>append</a:t>
            </a:r>
            <a:r>
              <a:rPr lang="it-IT" sz="1800" dirty="0" smtClean="0"/>
              <a:t>, </a:t>
            </a:r>
            <a:r>
              <a:rPr lang="it-IT" sz="1800" dirty="0"/>
              <a:t>etc. A complete list of </a:t>
            </a:r>
            <a:r>
              <a:rPr lang="it-IT" sz="1800" dirty="0" err="1"/>
              <a:t>possible</a:t>
            </a:r>
            <a:r>
              <a:rPr lang="it-IT" sz="1800" dirty="0"/>
              <a:t> </a:t>
            </a:r>
            <a:r>
              <a:rPr lang="it-IT" sz="1800" dirty="0" err="1"/>
              <a:t>values</a:t>
            </a:r>
            <a:r>
              <a:rPr lang="it-IT" sz="1800" dirty="0"/>
              <a:t> </a:t>
            </a:r>
            <a:r>
              <a:rPr lang="it-IT" sz="1800" dirty="0" err="1" smtClean="0"/>
              <a:t>will</a:t>
            </a:r>
            <a:r>
              <a:rPr lang="it-IT" sz="1800" dirty="0" smtClean="0"/>
              <a:t> be </a:t>
            </a:r>
            <a:r>
              <a:rPr lang="it-IT" sz="1800" dirty="0" err="1" smtClean="0"/>
              <a:t>shown</a:t>
            </a:r>
            <a:r>
              <a:rPr lang="it-IT" sz="1800" dirty="0" smtClean="0"/>
              <a:t> in the </a:t>
            </a:r>
            <a:r>
              <a:rPr lang="it-IT" sz="1800" dirty="0" err="1" smtClean="0"/>
              <a:t>next</a:t>
            </a:r>
            <a:r>
              <a:rPr lang="it-IT" sz="1800" dirty="0" smtClean="0"/>
              <a:t> </a:t>
            </a:r>
            <a:r>
              <a:rPr lang="it-IT" sz="1800" dirty="0" err="1" smtClean="0"/>
              <a:t>slides</a:t>
            </a:r>
            <a:r>
              <a:rPr lang="it-IT" sz="1800" dirty="0" smtClean="0"/>
              <a:t>. </a:t>
            </a:r>
            <a:r>
              <a:rPr lang="it-IT" sz="1800" b="1" i="1" dirty="0" smtClean="0"/>
              <a:t>The default </a:t>
            </a:r>
            <a:r>
              <a:rPr lang="it-IT" sz="1800" b="1" i="1" dirty="0"/>
              <a:t>file </a:t>
            </a:r>
            <a:r>
              <a:rPr lang="it-IT" sz="1800" b="1" i="1" dirty="0" err="1"/>
              <a:t>access</a:t>
            </a:r>
            <a:r>
              <a:rPr lang="it-IT" sz="1800" b="1" i="1" dirty="0"/>
              <a:t> mode </a:t>
            </a:r>
            <a:r>
              <a:rPr lang="it-IT" sz="1800" b="1" i="1" dirty="0" err="1"/>
              <a:t>is</a:t>
            </a:r>
            <a:r>
              <a:rPr lang="it-IT" sz="1800" b="1" i="1" dirty="0"/>
              <a:t> </a:t>
            </a:r>
            <a:r>
              <a:rPr lang="it-IT" sz="1800" b="1" i="1" dirty="0" err="1" smtClean="0"/>
              <a:t>read</a:t>
            </a:r>
            <a:r>
              <a:rPr lang="it-IT" sz="1800" dirty="0" smtClean="0"/>
              <a:t>.</a:t>
            </a:r>
          </a:p>
          <a:p>
            <a:pPr algn="just">
              <a:spcBef>
                <a:spcPts val="800"/>
              </a:spcBef>
              <a:spcAft>
                <a:spcPts val="800"/>
              </a:spcAft>
            </a:pPr>
            <a:r>
              <a:rPr lang="it-IT" sz="1800" b="1" dirty="0" err="1" smtClean="0"/>
              <a:t>buffering</a:t>
            </a:r>
            <a:r>
              <a:rPr lang="it-IT" sz="1800" dirty="0" smtClean="0"/>
              <a:t>: </a:t>
            </a:r>
            <a:r>
              <a:rPr lang="it-IT" sz="1800" dirty="0" err="1" smtClean="0"/>
              <a:t>several</a:t>
            </a:r>
            <a:r>
              <a:rPr lang="it-IT" sz="1800" dirty="0" smtClean="0"/>
              <a:t> </a:t>
            </a:r>
            <a:r>
              <a:rPr lang="it-IT" sz="1800" dirty="0" err="1" smtClean="0"/>
              <a:t>integer</a:t>
            </a:r>
            <a:r>
              <a:rPr lang="it-IT" sz="1800" dirty="0" smtClean="0"/>
              <a:t> </a:t>
            </a:r>
            <a:r>
              <a:rPr lang="it-IT" sz="1800" dirty="0" err="1" smtClean="0"/>
              <a:t>values</a:t>
            </a:r>
            <a:r>
              <a:rPr lang="it-IT" sz="1800" dirty="0" smtClean="0"/>
              <a:t> can be </a:t>
            </a:r>
            <a:r>
              <a:rPr lang="it-IT" sz="1800" dirty="0" err="1" smtClean="0"/>
              <a:t>used</a:t>
            </a:r>
            <a:r>
              <a:rPr lang="it-IT" sz="1800" dirty="0" smtClean="0"/>
              <a:t> for </a:t>
            </a:r>
            <a:r>
              <a:rPr lang="it-IT" sz="1800" dirty="0" err="1" smtClean="0"/>
              <a:t>this</a:t>
            </a:r>
            <a:r>
              <a:rPr lang="it-IT" sz="1800" dirty="0" smtClean="0"/>
              <a:t> </a:t>
            </a:r>
            <a:r>
              <a:rPr lang="it-IT" sz="1800" dirty="0" err="1" smtClean="0"/>
              <a:t>attribute</a:t>
            </a:r>
            <a:r>
              <a:rPr lang="it-IT" sz="1800" dirty="0" smtClean="0"/>
              <a:t>:</a:t>
            </a:r>
          </a:p>
          <a:p>
            <a:pPr lvl="1" algn="just">
              <a:spcBef>
                <a:spcPts val="800"/>
              </a:spcBef>
              <a:spcAft>
                <a:spcPts val="800"/>
              </a:spcAft>
            </a:pPr>
            <a:r>
              <a:rPr lang="it-IT" sz="1600" dirty="0" smtClean="0"/>
              <a:t>if the </a:t>
            </a:r>
            <a:r>
              <a:rPr lang="it-IT" sz="1600" dirty="0" err="1" smtClean="0"/>
              <a:t>buffering</a:t>
            </a:r>
            <a:r>
              <a:rPr lang="it-IT" sz="1600" dirty="0" smtClean="0"/>
              <a:t> </a:t>
            </a:r>
            <a:r>
              <a:rPr lang="it-IT" sz="1600" dirty="0" err="1" smtClean="0"/>
              <a:t>value</a:t>
            </a:r>
            <a:r>
              <a:rPr lang="it-IT" sz="1600" dirty="0" smtClean="0"/>
              <a:t> </a:t>
            </a:r>
            <a:r>
              <a:rPr lang="it-IT" sz="1600" dirty="0" err="1" smtClean="0"/>
              <a:t>is</a:t>
            </a:r>
            <a:r>
              <a:rPr lang="it-IT" sz="1600" dirty="0" smtClean="0"/>
              <a:t> set to </a:t>
            </a:r>
            <a:r>
              <a:rPr lang="it-IT" sz="1600" b="1" dirty="0" smtClean="0"/>
              <a:t>0</a:t>
            </a:r>
            <a:r>
              <a:rPr lang="it-IT" sz="1600" dirty="0" smtClean="0"/>
              <a:t>, no </a:t>
            </a:r>
            <a:r>
              <a:rPr lang="it-IT" sz="1600" dirty="0" err="1" smtClean="0"/>
              <a:t>buffering</a:t>
            </a:r>
            <a:r>
              <a:rPr lang="it-IT" sz="1600" dirty="0" smtClean="0"/>
              <a:t> </a:t>
            </a:r>
            <a:r>
              <a:rPr lang="it-IT" sz="1600" dirty="0" err="1" smtClean="0"/>
              <a:t>will</a:t>
            </a:r>
            <a:r>
              <a:rPr lang="it-IT" sz="1600" dirty="0" smtClean="0"/>
              <a:t> take </a:t>
            </a:r>
            <a:r>
              <a:rPr lang="it-IT" sz="1600" dirty="0" err="1" smtClean="0"/>
              <a:t>place</a:t>
            </a:r>
            <a:r>
              <a:rPr lang="it-IT" sz="1600" dirty="0" smtClean="0"/>
              <a:t>;</a:t>
            </a:r>
          </a:p>
          <a:p>
            <a:pPr lvl="1" algn="just">
              <a:spcBef>
                <a:spcPts val="200"/>
              </a:spcBef>
              <a:spcAft>
                <a:spcPts val="800"/>
              </a:spcAft>
            </a:pPr>
            <a:r>
              <a:rPr lang="it-IT" sz="1600" dirty="0"/>
              <a:t>if </a:t>
            </a:r>
            <a:r>
              <a:rPr lang="it-IT" sz="1600" dirty="0" smtClean="0"/>
              <a:t>the </a:t>
            </a:r>
            <a:r>
              <a:rPr lang="it-IT" sz="1600" dirty="0" err="1" smtClean="0"/>
              <a:t>buffering</a:t>
            </a:r>
            <a:r>
              <a:rPr lang="it-IT" sz="1600" dirty="0" smtClean="0"/>
              <a:t> </a:t>
            </a:r>
            <a:r>
              <a:rPr lang="it-IT" sz="1600" dirty="0" err="1" smtClean="0"/>
              <a:t>value</a:t>
            </a:r>
            <a:r>
              <a:rPr lang="it-IT" sz="1600" dirty="0" smtClean="0"/>
              <a:t> </a:t>
            </a:r>
            <a:r>
              <a:rPr lang="it-IT" sz="1600" dirty="0" err="1" smtClean="0"/>
              <a:t>is</a:t>
            </a:r>
            <a:r>
              <a:rPr lang="it-IT" sz="1600" dirty="0" smtClean="0"/>
              <a:t> </a:t>
            </a:r>
            <a:r>
              <a:rPr lang="it-IT" sz="1600" b="1" dirty="0" smtClean="0"/>
              <a:t>1</a:t>
            </a:r>
            <a:r>
              <a:rPr lang="it-IT" sz="1600" dirty="0" smtClean="0"/>
              <a:t>, line </a:t>
            </a:r>
            <a:r>
              <a:rPr lang="it-IT" sz="1600" dirty="0" err="1" smtClean="0"/>
              <a:t>buffering</a:t>
            </a:r>
            <a:r>
              <a:rPr lang="it-IT" sz="1600" dirty="0" smtClean="0"/>
              <a:t> </a:t>
            </a:r>
            <a:r>
              <a:rPr lang="it-IT" sz="1600" dirty="0" err="1" smtClean="0"/>
              <a:t>will</a:t>
            </a:r>
            <a:r>
              <a:rPr lang="it-IT" sz="1600" dirty="0" smtClean="0"/>
              <a:t> be </a:t>
            </a:r>
            <a:r>
              <a:rPr lang="it-IT" sz="1600" dirty="0" err="1" smtClean="0"/>
              <a:t>performed</a:t>
            </a:r>
            <a:r>
              <a:rPr lang="it-IT" sz="1600" dirty="0" smtClean="0"/>
              <a:t> </a:t>
            </a:r>
            <a:r>
              <a:rPr lang="it-IT" sz="1600" dirty="0" err="1" smtClean="0"/>
              <a:t>while</a:t>
            </a:r>
            <a:r>
              <a:rPr lang="it-IT" sz="1600" dirty="0" smtClean="0"/>
              <a:t> </a:t>
            </a:r>
            <a:r>
              <a:rPr lang="it-IT" sz="1600" dirty="0" err="1" smtClean="0"/>
              <a:t>accessing</a:t>
            </a:r>
            <a:r>
              <a:rPr lang="it-IT" sz="1600" dirty="0" smtClean="0"/>
              <a:t> a file;</a:t>
            </a:r>
          </a:p>
          <a:p>
            <a:pPr lvl="1" algn="just">
              <a:spcBef>
                <a:spcPts val="200"/>
              </a:spcBef>
              <a:spcAft>
                <a:spcPts val="800"/>
              </a:spcAft>
            </a:pPr>
            <a:r>
              <a:rPr lang="it-IT" sz="1600" dirty="0"/>
              <a:t>if </a:t>
            </a:r>
            <a:r>
              <a:rPr lang="it-IT" sz="1600" dirty="0" err="1" smtClean="0"/>
              <a:t>you</a:t>
            </a:r>
            <a:r>
              <a:rPr lang="it-IT" sz="1600" dirty="0" smtClean="0"/>
              <a:t> </a:t>
            </a:r>
            <a:r>
              <a:rPr lang="it-IT" sz="1600" dirty="0" err="1" smtClean="0"/>
              <a:t>specify</a:t>
            </a:r>
            <a:r>
              <a:rPr lang="it-IT" sz="1600" dirty="0" smtClean="0"/>
              <a:t> the </a:t>
            </a:r>
            <a:r>
              <a:rPr lang="it-IT" sz="1600" dirty="0" err="1" smtClean="0"/>
              <a:t>buffering</a:t>
            </a:r>
            <a:r>
              <a:rPr lang="it-IT" sz="1600" dirty="0" smtClean="0"/>
              <a:t> </a:t>
            </a:r>
            <a:r>
              <a:rPr lang="it-IT" sz="1600" dirty="0" err="1" smtClean="0"/>
              <a:t>value</a:t>
            </a:r>
            <a:r>
              <a:rPr lang="it-IT" sz="1600" dirty="0" smtClean="0"/>
              <a:t> </a:t>
            </a:r>
            <a:r>
              <a:rPr lang="it-IT" sz="1600" dirty="0" err="1" smtClean="0"/>
              <a:t>as</a:t>
            </a:r>
            <a:r>
              <a:rPr lang="it-IT" sz="1600" dirty="0" smtClean="0"/>
              <a:t> an </a:t>
            </a:r>
            <a:r>
              <a:rPr lang="it-IT" sz="1600" dirty="0" err="1" smtClean="0"/>
              <a:t>integer</a:t>
            </a:r>
            <a:r>
              <a:rPr lang="it-IT" sz="1600" dirty="0" smtClean="0"/>
              <a:t> </a:t>
            </a:r>
            <a:r>
              <a:rPr lang="it-IT" sz="1600" dirty="0" err="1" smtClean="0"/>
              <a:t>greater</a:t>
            </a:r>
            <a:r>
              <a:rPr lang="it-IT" sz="1600" dirty="0" smtClean="0"/>
              <a:t> </a:t>
            </a:r>
            <a:r>
              <a:rPr lang="it-IT" sz="1600" dirty="0" err="1" smtClean="0"/>
              <a:t>than</a:t>
            </a:r>
            <a:r>
              <a:rPr lang="it-IT" sz="1600" dirty="0" smtClean="0"/>
              <a:t> 1, </a:t>
            </a:r>
            <a:r>
              <a:rPr lang="it-IT" sz="1600" dirty="0" err="1" smtClean="0"/>
              <a:t>then</a:t>
            </a:r>
            <a:r>
              <a:rPr lang="it-IT" sz="1600" dirty="0" smtClean="0"/>
              <a:t> </a:t>
            </a:r>
            <a:r>
              <a:rPr lang="it-IT" sz="1600" dirty="0" err="1" smtClean="0"/>
              <a:t>buffering</a:t>
            </a:r>
            <a:r>
              <a:rPr lang="it-IT" sz="1600" dirty="0" smtClean="0"/>
              <a:t> </a:t>
            </a:r>
            <a:r>
              <a:rPr lang="it-IT" sz="1600" dirty="0" err="1" smtClean="0"/>
              <a:t>action</a:t>
            </a:r>
            <a:r>
              <a:rPr lang="it-IT" sz="1600" dirty="0" smtClean="0"/>
              <a:t> </a:t>
            </a:r>
            <a:r>
              <a:rPr lang="it-IT" sz="1600" dirty="0" err="1" smtClean="0"/>
              <a:t>will</a:t>
            </a:r>
            <a:r>
              <a:rPr lang="it-IT" sz="1600" dirty="0" smtClean="0"/>
              <a:t> be </a:t>
            </a:r>
            <a:r>
              <a:rPr lang="it-IT" sz="1600" dirty="0" err="1" smtClean="0"/>
              <a:t>performed</a:t>
            </a:r>
            <a:r>
              <a:rPr lang="it-IT" sz="1600" dirty="0" smtClean="0"/>
              <a:t> with the </a:t>
            </a:r>
            <a:r>
              <a:rPr lang="it-IT" sz="1600" dirty="0" err="1" smtClean="0"/>
              <a:t>indicated</a:t>
            </a:r>
            <a:r>
              <a:rPr lang="it-IT" sz="1600" dirty="0" smtClean="0"/>
              <a:t> buffer </a:t>
            </a:r>
            <a:r>
              <a:rPr lang="it-IT" sz="1600" dirty="0" err="1" smtClean="0"/>
              <a:t>size</a:t>
            </a:r>
            <a:r>
              <a:rPr lang="it-IT" sz="1600" dirty="0"/>
              <a:t>;</a:t>
            </a:r>
            <a:endParaRPr lang="it-IT" sz="1600" dirty="0" smtClean="0"/>
          </a:p>
          <a:p>
            <a:pPr lvl="1" algn="just">
              <a:spcBef>
                <a:spcPts val="200"/>
              </a:spcBef>
              <a:spcAft>
                <a:spcPts val="800"/>
              </a:spcAft>
            </a:pPr>
            <a:r>
              <a:rPr lang="it-IT" sz="1600" dirty="0"/>
              <a:t>if </a:t>
            </a:r>
            <a:r>
              <a:rPr lang="it-IT" sz="1600" dirty="0" smtClean="0"/>
              <a:t>negative, the buffer </a:t>
            </a:r>
            <a:r>
              <a:rPr lang="it-IT" sz="1600" dirty="0" err="1" smtClean="0"/>
              <a:t>size</a:t>
            </a:r>
            <a:r>
              <a:rPr lang="it-IT" sz="1600" dirty="0" smtClean="0"/>
              <a:t> </a:t>
            </a:r>
            <a:r>
              <a:rPr lang="it-IT" sz="1600" dirty="0" err="1" smtClean="0"/>
              <a:t>is</a:t>
            </a:r>
            <a:r>
              <a:rPr lang="it-IT" sz="1600" dirty="0" smtClean="0"/>
              <a:t> the </a:t>
            </a:r>
            <a:r>
              <a:rPr lang="it-IT" sz="1600" dirty="0" err="1" smtClean="0"/>
              <a:t>system</a:t>
            </a:r>
            <a:r>
              <a:rPr lang="it-IT" sz="1600" dirty="0" smtClean="0"/>
              <a:t> </a:t>
            </a:r>
            <a:r>
              <a:rPr lang="it-IT" sz="1600" b="1" dirty="0" smtClean="0"/>
              <a:t>default</a:t>
            </a:r>
            <a:r>
              <a:rPr lang="it-IT" sz="1600" dirty="0" smtClean="0"/>
              <a:t> (default </a:t>
            </a:r>
            <a:r>
              <a:rPr lang="it-IT" sz="1600" dirty="0" err="1" smtClean="0"/>
              <a:t>behavior</a:t>
            </a:r>
            <a:r>
              <a:rPr lang="it-IT" sz="1600" dirty="0" smtClean="0"/>
              <a:t>).</a:t>
            </a:r>
          </a:p>
          <a:p>
            <a:pPr algn="just">
              <a:spcBef>
                <a:spcPts val="800"/>
              </a:spcBef>
              <a:spcAft>
                <a:spcPts val="800"/>
              </a:spcAft>
            </a:pPr>
            <a:endParaRPr lang="it-IT" sz="1800" dirty="0" smtClean="0"/>
          </a:p>
          <a:p>
            <a:pPr algn="just">
              <a:spcBef>
                <a:spcPts val="800"/>
              </a:spcBef>
              <a:spcAft>
                <a:spcPts val="800"/>
              </a:spcAft>
            </a:pPr>
            <a:endParaRPr lang="it-IT" sz="1800" dirty="0" smtClean="0"/>
          </a:p>
          <a:p>
            <a:pPr algn="just">
              <a:spcBef>
                <a:spcPts val="800"/>
              </a:spcBef>
              <a:spcAft>
                <a:spcPts val="800"/>
              </a:spcAft>
            </a:pPr>
            <a:endParaRPr lang="it-IT" sz="1800" dirty="0"/>
          </a:p>
        </p:txBody>
      </p:sp>
      <p:sp>
        <p:nvSpPr>
          <p:cNvPr id="4" name="Segnaposto data 3"/>
          <p:cNvSpPr>
            <a:spLocks noGrp="1"/>
          </p:cNvSpPr>
          <p:nvPr>
            <p:ph type="dt" sz="half" idx="10"/>
          </p:nvPr>
        </p:nvSpPr>
        <p:spPr/>
        <p:txBody>
          <a:bodyPr/>
          <a:lstStyle/>
          <a:p>
            <a:fld id="{9A1CED40-1896-464B-99FC-65490E3631FD}" type="datetime1">
              <a:rPr lang="it-IT" smtClean="0"/>
              <a:t>28/06/17</a:t>
            </a:fld>
            <a:endParaRPr lang="en-US"/>
          </a:p>
        </p:txBody>
      </p:sp>
      <p:sp>
        <p:nvSpPr>
          <p:cNvPr id="5" name="Segnaposto numero diapositiva 4"/>
          <p:cNvSpPr>
            <a:spLocks noGrp="1"/>
          </p:cNvSpPr>
          <p:nvPr>
            <p:ph type="sldNum" sz="quarter" idx="12"/>
          </p:nvPr>
        </p:nvSpPr>
        <p:spPr/>
        <p:txBody>
          <a:bodyPr/>
          <a:lstStyle/>
          <a:p>
            <a:fld id="{9F2F5E10-5301-4EE6-90D2-A6C4A3F62BED}" type="slidenum">
              <a:rPr lang="en-US" smtClean="0"/>
              <a:t>9</a:t>
            </a:fld>
            <a:endParaRPr lang="en-US"/>
          </a:p>
        </p:txBody>
      </p:sp>
    </p:spTree>
    <p:extLst>
      <p:ext uri="{BB962C8B-B14F-4D97-AF65-F5344CB8AC3E}">
        <p14:creationId xmlns:p14="http://schemas.microsoft.com/office/powerpoint/2010/main" val="30991190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Genesi">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Genesi.thmx</Template>
  <TotalTime>4848</TotalTime>
  <Words>4637</Words>
  <Application>Microsoft Macintosh PowerPoint</Application>
  <PresentationFormat>Presentazione su schermo (4:3)</PresentationFormat>
  <Paragraphs>734</Paragraphs>
  <Slides>59</Slides>
  <Notes>0</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59</vt:i4>
      </vt:variant>
    </vt:vector>
  </HeadingPairs>
  <TitlesOfParts>
    <vt:vector size="70" baseType="lpstr">
      <vt:lpstr>Calibri</vt:lpstr>
      <vt:lpstr>Calisto MT</vt:lpstr>
      <vt:lpstr>Courier New</vt:lpstr>
      <vt:lpstr>Lucida Sans Unicode</vt:lpstr>
      <vt:lpstr>ＭＳ Ｐゴシック</vt:lpstr>
      <vt:lpstr>Tahoma</vt:lpstr>
      <vt:lpstr>Verdana</vt:lpstr>
      <vt:lpstr>Wingdings</vt:lpstr>
      <vt:lpstr>宋体</vt:lpstr>
      <vt:lpstr>Arial</vt:lpstr>
      <vt:lpstr>Genesi</vt:lpstr>
      <vt:lpstr>Programmazione ad alto livello con Python</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Company>Evil-Lab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Programmazione ad alto livello con Python</dc:title>
  <dc:creator>TheZed</dc:creator>
  <cp:lastModifiedBy>Utente di Microsoft Office</cp:lastModifiedBy>
  <cp:revision>1035</cp:revision>
  <dcterms:created xsi:type="dcterms:W3CDTF">2015-02-04T21:39:05Z</dcterms:created>
  <dcterms:modified xsi:type="dcterms:W3CDTF">2017-06-28T09:21:07Z</dcterms:modified>
</cp:coreProperties>
</file>